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5" r:id="rId2"/>
    <p:sldMasterId id="2147483678" r:id="rId3"/>
  </p:sldMasterIdLst>
  <p:notesMasterIdLst>
    <p:notesMasterId r:id="rId16"/>
  </p:notesMasterIdLst>
  <p:sldIdLst>
    <p:sldId id="260" r:id="rId4"/>
    <p:sldId id="272" r:id="rId5"/>
    <p:sldId id="273" r:id="rId6"/>
    <p:sldId id="284" r:id="rId7"/>
    <p:sldId id="274" r:id="rId8"/>
    <p:sldId id="278" r:id="rId9"/>
    <p:sldId id="275" r:id="rId10"/>
    <p:sldId id="276" r:id="rId11"/>
    <p:sldId id="286" r:id="rId12"/>
    <p:sldId id="283" r:id="rId13"/>
    <p:sldId id="285" r:id="rId14"/>
    <p:sldId id="270" r:id="rId15"/>
  </p:sldIdLst>
  <p:sldSz cx="24239538" cy="13716000"/>
  <p:notesSz cx="6797675" cy="9928225"/>
  <p:defaultTextStyle>
    <a:defPPr>
      <a:defRPr lang="el-GR"/>
    </a:defPPr>
    <a:lvl1pPr marL="0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1pPr>
    <a:lvl2pPr marL="910903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2pPr>
    <a:lvl3pPr marL="1821805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3pPr>
    <a:lvl4pPr marL="2732708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4pPr>
    <a:lvl5pPr marL="3643609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5pPr>
    <a:lvl6pPr marL="4554513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6pPr>
    <a:lvl7pPr marL="5465414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7pPr>
    <a:lvl8pPr marL="6376318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8pPr>
    <a:lvl9pPr marL="7287221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C4E8B"/>
    <a:srgbClr val="3399FF"/>
    <a:srgbClr val="79CA4C"/>
    <a:srgbClr val="0D4F8C"/>
    <a:srgbClr val="19BEDE"/>
    <a:srgbClr val="2AB6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Φωτεινό στυλ 1 - Έμφαση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Φωτεινό στυλ 2 - Έμφαση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60" autoAdjust="0"/>
    <p:restoredTop sz="94660"/>
  </p:normalViewPr>
  <p:slideViewPr>
    <p:cSldViewPr snapToGrid="0">
      <p:cViewPr varScale="1">
        <p:scale>
          <a:sx n="54" d="100"/>
          <a:sy n="54" d="100"/>
        </p:scale>
        <p:origin x="312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30" d="100"/>
          <a:sy n="130" d="100"/>
        </p:scale>
        <p:origin x="416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5BDC8-5624-B640-A51D-7D100401FBD8}" type="datetimeFigureOut">
              <a:rPr lang="el-GR" smtClean="0"/>
              <a:t>19/4/26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41425"/>
            <a:ext cx="59182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30455-3940-E94B-B680-5585781AEA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146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752D1B5-BA53-6481-474E-2EE7A6D1F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8AEA9-71C6-468C-BEB2-7FB1CAECB70F}" type="datetimeFigureOut">
              <a:rPr lang="el-GR" smtClean="0"/>
              <a:t>19/4/26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B707AFC-FF13-3D18-A576-6BFF1AD4D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BA11A37-CB44-6D2D-E490-97C6255F4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DC26-6129-45E6-B3DE-8F39747A7F71}" type="slidenum">
              <a:rPr lang="el-GR" smtClean="0"/>
              <a:t>‹#›</a:t>
            </a:fld>
            <a:endParaRPr lang="el-GR"/>
          </a:p>
        </p:txBody>
      </p:sp>
      <p:sp>
        <p:nvSpPr>
          <p:cNvPr id="7" name="Θέση τίτλου 1">
            <a:extLst>
              <a:ext uri="{FF2B5EF4-FFF2-40B4-BE49-F238E27FC236}">
                <a16:creationId xmlns:a16="http://schemas.microsoft.com/office/drawing/2014/main" id="{7E16175E-F3D0-4B46-2EE5-9C896A109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58" y="1775281"/>
            <a:ext cx="20906602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35145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538F63-D0B7-F242-B11E-217E108FB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468" y="730251"/>
            <a:ext cx="20906602" cy="26511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9BEDE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2873937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819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4F22B7-AABD-BD40-B43B-EEBB5BFCB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627" y="914400"/>
            <a:ext cx="7817881" cy="3200400"/>
          </a:xfrm>
          <a:prstGeom prst="rect">
            <a:avLst/>
          </a:prstGeom>
        </p:spPr>
        <p:txBody>
          <a:bodyPr anchor="b"/>
          <a:lstStyle>
            <a:lvl1pPr>
              <a:defRPr sz="6362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3C8B233-910C-2646-8277-96769BD5B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4961" y="1974851"/>
            <a:ext cx="12271266" cy="9747250"/>
          </a:xfrm>
          <a:prstGeom prst="rect">
            <a:avLst/>
          </a:prstGeom>
        </p:spPr>
        <p:txBody>
          <a:bodyPr/>
          <a:lstStyle>
            <a:lvl1pPr>
              <a:defRPr sz="6362"/>
            </a:lvl1pPr>
            <a:lvl2pPr>
              <a:defRPr sz="5567"/>
            </a:lvl2pPr>
            <a:lvl3pPr>
              <a:defRPr sz="4772"/>
            </a:lvl3pPr>
            <a:lvl4pPr>
              <a:defRPr sz="3976"/>
            </a:lvl4pPr>
            <a:lvl5pPr>
              <a:defRPr sz="3976"/>
            </a:lvl5pPr>
            <a:lvl6pPr>
              <a:defRPr sz="3976"/>
            </a:lvl6pPr>
            <a:lvl7pPr>
              <a:defRPr sz="3976"/>
            </a:lvl7pPr>
            <a:lvl8pPr>
              <a:defRPr sz="3976"/>
            </a:lvl8pPr>
            <a:lvl9pPr>
              <a:defRPr sz="3976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DF32913-5D8F-C44E-A202-534B792B7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69627" y="4114800"/>
            <a:ext cx="7817881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1"/>
            </a:lvl1pPr>
            <a:lvl2pPr marL="909005" indent="0">
              <a:buNone/>
              <a:defRPr sz="2783"/>
            </a:lvl2pPr>
            <a:lvl3pPr marL="1818010" indent="0">
              <a:buNone/>
              <a:defRPr sz="2386"/>
            </a:lvl3pPr>
            <a:lvl4pPr marL="2727015" indent="0">
              <a:buNone/>
              <a:defRPr sz="1988"/>
            </a:lvl4pPr>
            <a:lvl5pPr marL="3636020" indent="0">
              <a:buNone/>
              <a:defRPr sz="1988"/>
            </a:lvl5pPr>
            <a:lvl6pPr marL="4545025" indent="0">
              <a:buNone/>
              <a:defRPr sz="1988"/>
            </a:lvl6pPr>
            <a:lvl7pPr marL="5454030" indent="0">
              <a:buNone/>
              <a:defRPr sz="1988"/>
            </a:lvl7pPr>
            <a:lvl8pPr marL="6363035" indent="0">
              <a:buNone/>
              <a:defRPr sz="1988"/>
            </a:lvl8pPr>
            <a:lvl9pPr marL="7272040" indent="0">
              <a:buNone/>
              <a:defRPr sz="1988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pic>
        <p:nvPicPr>
          <p:cNvPr id="5" name="Εικόνα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09856" y="6024562"/>
            <a:ext cx="621982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65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AC7F9E-7A02-504C-B2E7-61A1BCAFC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627" y="914400"/>
            <a:ext cx="7817881" cy="3200400"/>
          </a:xfrm>
          <a:prstGeom prst="rect">
            <a:avLst/>
          </a:prstGeom>
        </p:spPr>
        <p:txBody>
          <a:bodyPr anchor="b"/>
          <a:lstStyle>
            <a:lvl1pPr>
              <a:defRPr sz="6362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DCDD2421-F46C-FA45-B1C4-EAD6356D36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04961" y="1974851"/>
            <a:ext cx="12271266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362"/>
            </a:lvl1pPr>
            <a:lvl2pPr marL="909005" indent="0">
              <a:buNone/>
              <a:defRPr sz="5567"/>
            </a:lvl2pPr>
            <a:lvl3pPr marL="1818010" indent="0">
              <a:buNone/>
              <a:defRPr sz="4772"/>
            </a:lvl3pPr>
            <a:lvl4pPr marL="2727015" indent="0">
              <a:buNone/>
              <a:defRPr sz="3976"/>
            </a:lvl4pPr>
            <a:lvl5pPr marL="3636020" indent="0">
              <a:buNone/>
              <a:defRPr sz="3976"/>
            </a:lvl5pPr>
            <a:lvl6pPr marL="4545025" indent="0">
              <a:buNone/>
              <a:defRPr sz="3976"/>
            </a:lvl6pPr>
            <a:lvl7pPr marL="5454030" indent="0">
              <a:buNone/>
              <a:defRPr sz="3976"/>
            </a:lvl7pPr>
            <a:lvl8pPr marL="6363035" indent="0">
              <a:buNone/>
              <a:defRPr sz="3976"/>
            </a:lvl8pPr>
            <a:lvl9pPr marL="7272040" indent="0">
              <a:buNone/>
              <a:defRPr sz="3976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52F8B60-2ACD-3748-A864-81E74B6B10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69627" y="4114800"/>
            <a:ext cx="7817881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1"/>
            </a:lvl1pPr>
            <a:lvl2pPr marL="909005" indent="0">
              <a:buNone/>
              <a:defRPr sz="2783"/>
            </a:lvl2pPr>
            <a:lvl3pPr marL="1818010" indent="0">
              <a:buNone/>
              <a:defRPr sz="2386"/>
            </a:lvl3pPr>
            <a:lvl4pPr marL="2727015" indent="0">
              <a:buNone/>
              <a:defRPr sz="1988"/>
            </a:lvl4pPr>
            <a:lvl5pPr marL="3636020" indent="0">
              <a:buNone/>
              <a:defRPr sz="1988"/>
            </a:lvl5pPr>
            <a:lvl6pPr marL="4545025" indent="0">
              <a:buNone/>
              <a:defRPr sz="1988"/>
            </a:lvl6pPr>
            <a:lvl7pPr marL="5454030" indent="0">
              <a:buNone/>
              <a:defRPr sz="1988"/>
            </a:lvl7pPr>
            <a:lvl8pPr marL="6363035" indent="0">
              <a:buNone/>
              <a:defRPr sz="1988"/>
            </a:lvl8pPr>
            <a:lvl9pPr marL="7272040" indent="0">
              <a:buNone/>
              <a:defRPr sz="1988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1465224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D9B0FE-285C-9746-8B26-D1DC40570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468" y="730251"/>
            <a:ext cx="20906602" cy="2651126"/>
          </a:xfrm>
          <a:prstGeom prst="rect">
            <a:avLst/>
          </a:prstGeo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4636B7C-90F9-B342-9F16-FECFE820B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66468" y="3651250"/>
            <a:ext cx="20906602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461549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A79AD7DA-E083-B342-81C9-AA3FCC7F29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346420" y="730250"/>
            <a:ext cx="522665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9DAF0CC-4FF9-0440-8739-1E98345FA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66468" y="730250"/>
            <a:ext cx="15376957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2150190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2570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3843" y="3419477"/>
            <a:ext cx="20906602" cy="5705474"/>
          </a:xfrm>
        </p:spPr>
        <p:txBody>
          <a:bodyPr anchor="b"/>
          <a:lstStyle>
            <a:lvl1pPr>
              <a:defRPr sz="11929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3843" y="9178927"/>
            <a:ext cx="20906602" cy="3000374"/>
          </a:xfrm>
        </p:spPr>
        <p:txBody>
          <a:bodyPr/>
          <a:lstStyle>
            <a:lvl1pPr marL="0" indent="0">
              <a:buNone/>
              <a:defRPr sz="4772">
                <a:solidFill>
                  <a:schemeClr val="tx1">
                    <a:tint val="75000"/>
                  </a:schemeClr>
                </a:solidFill>
              </a:defRPr>
            </a:lvl1pPr>
            <a:lvl2pPr marL="909005" indent="0">
              <a:buNone/>
              <a:defRPr sz="3976">
                <a:solidFill>
                  <a:schemeClr val="tx1">
                    <a:tint val="75000"/>
                  </a:schemeClr>
                </a:solidFill>
              </a:defRPr>
            </a:lvl2pPr>
            <a:lvl3pPr marL="1818010" indent="0">
              <a:buNone/>
              <a:defRPr sz="3579">
                <a:solidFill>
                  <a:schemeClr val="tx1">
                    <a:tint val="75000"/>
                  </a:schemeClr>
                </a:solidFill>
              </a:defRPr>
            </a:lvl3pPr>
            <a:lvl4pPr marL="272701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4pPr>
            <a:lvl5pPr marL="363602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5pPr>
            <a:lvl6pPr marL="454502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6pPr>
            <a:lvl7pPr marL="545403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7pPr>
            <a:lvl8pPr marL="636303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8pPr>
            <a:lvl9pPr marL="727204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1991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66468" y="3651250"/>
            <a:ext cx="10301804" cy="870267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71266" y="3651250"/>
            <a:ext cx="10301804" cy="870267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6544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625" y="730251"/>
            <a:ext cx="20906602" cy="2651126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9626" y="3362326"/>
            <a:ext cx="10254460" cy="1647824"/>
          </a:xfrm>
        </p:spPr>
        <p:txBody>
          <a:bodyPr anchor="b"/>
          <a:lstStyle>
            <a:lvl1pPr marL="0" indent="0">
              <a:buNone/>
              <a:defRPr sz="4772" b="1"/>
            </a:lvl1pPr>
            <a:lvl2pPr marL="909005" indent="0">
              <a:buNone/>
              <a:defRPr sz="3976" b="1"/>
            </a:lvl2pPr>
            <a:lvl3pPr marL="1818010" indent="0">
              <a:buNone/>
              <a:defRPr sz="3579" b="1"/>
            </a:lvl3pPr>
            <a:lvl4pPr marL="2727015" indent="0">
              <a:buNone/>
              <a:defRPr sz="3181" b="1"/>
            </a:lvl4pPr>
            <a:lvl5pPr marL="3636020" indent="0">
              <a:buNone/>
              <a:defRPr sz="3181" b="1"/>
            </a:lvl5pPr>
            <a:lvl6pPr marL="4545025" indent="0">
              <a:buNone/>
              <a:defRPr sz="3181" b="1"/>
            </a:lvl6pPr>
            <a:lvl7pPr marL="5454030" indent="0">
              <a:buNone/>
              <a:defRPr sz="3181" b="1"/>
            </a:lvl7pPr>
            <a:lvl8pPr marL="6363035" indent="0">
              <a:buNone/>
              <a:defRPr sz="3181" b="1"/>
            </a:lvl8pPr>
            <a:lvl9pPr marL="7272040" indent="0">
              <a:buNone/>
              <a:defRPr sz="3181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9626" y="5010150"/>
            <a:ext cx="10254460" cy="736917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271266" y="3362326"/>
            <a:ext cx="10304961" cy="1647824"/>
          </a:xfrm>
        </p:spPr>
        <p:txBody>
          <a:bodyPr anchor="b"/>
          <a:lstStyle>
            <a:lvl1pPr marL="0" indent="0">
              <a:buNone/>
              <a:defRPr sz="4772" b="1"/>
            </a:lvl1pPr>
            <a:lvl2pPr marL="909005" indent="0">
              <a:buNone/>
              <a:defRPr sz="3976" b="1"/>
            </a:lvl2pPr>
            <a:lvl3pPr marL="1818010" indent="0">
              <a:buNone/>
              <a:defRPr sz="3579" b="1"/>
            </a:lvl3pPr>
            <a:lvl4pPr marL="2727015" indent="0">
              <a:buNone/>
              <a:defRPr sz="3181" b="1"/>
            </a:lvl4pPr>
            <a:lvl5pPr marL="3636020" indent="0">
              <a:buNone/>
              <a:defRPr sz="3181" b="1"/>
            </a:lvl5pPr>
            <a:lvl6pPr marL="4545025" indent="0">
              <a:buNone/>
              <a:defRPr sz="3181" b="1"/>
            </a:lvl6pPr>
            <a:lvl7pPr marL="5454030" indent="0">
              <a:buNone/>
              <a:defRPr sz="3181" b="1"/>
            </a:lvl7pPr>
            <a:lvl8pPr marL="6363035" indent="0">
              <a:buNone/>
              <a:defRPr sz="3181" b="1"/>
            </a:lvl8pPr>
            <a:lvl9pPr marL="7272040" indent="0">
              <a:buNone/>
              <a:defRPr sz="3181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271266" y="5010150"/>
            <a:ext cx="10304961" cy="736917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00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7A8E5444-4922-EAFD-BA12-BEAFFDFE3351}"/>
              </a:ext>
            </a:extLst>
          </p:cNvPr>
          <p:cNvSpPr/>
          <p:nvPr userDrawn="1"/>
        </p:nvSpPr>
        <p:spPr>
          <a:xfrm>
            <a:off x="9077311" y="1845425"/>
            <a:ext cx="6084916" cy="3042459"/>
          </a:xfrm>
          <a:prstGeom prst="rect">
            <a:avLst/>
          </a:prstGeom>
          <a:solidFill>
            <a:srgbClr val="0D4F8C"/>
          </a:solidFill>
          <a:ln>
            <a:solidFill>
              <a:srgbClr val="0D4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Εικόνα 3" descr="Εικόνα που περιέχει κείμενο, γραμματοσειρά, στιγμιότυπο οθόνης, λογότυπο  Περιγραφή που δημιουργήθηκε αυτόματα">
            <a:extLst>
              <a:ext uri="{FF2B5EF4-FFF2-40B4-BE49-F238E27FC236}">
                <a16:creationId xmlns:a16="http://schemas.microsoft.com/office/drawing/2014/main" id="{D5BFE4CC-0242-11C8-EA76-4A871118E4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973" y="2421162"/>
            <a:ext cx="3413592" cy="1890983"/>
          </a:xfrm>
          <a:prstGeom prst="rect">
            <a:avLst/>
          </a:prstGeom>
        </p:spPr>
      </p:pic>
      <p:pic>
        <p:nvPicPr>
          <p:cNvPr id="7" name="Picture 6" descr="A blue and green background with text  Description automatically generated">
            <a:extLst>
              <a:ext uri="{FF2B5EF4-FFF2-40B4-BE49-F238E27FC236}">
                <a16:creationId xmlns:a16="http://schemas.microsoft.com/office/drawing/2014/main" id="{699401CF-9B11-649A-A57B-05E19D0F6F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" y="52060"/>
            <a:ext cx="24311774" cy="1367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46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2253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9652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o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9942" y="2244726"/>
            <a:ext cx="18179654" cy="4775200"/>
          </a:xfrm>
        </p:spPr>
        <p:txBody>
          <a:bodyPr anchor="b"/>
          <a:lstStyle>
            <a:lvl1pPr algn="ctr">
              <a:defRPr sz="11929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9942" y="7204076"/>
            <a:ext cx="18179654" cy="3311524"/>
          </a:xfrm>
        </p:spPr>
        <p:txBody>
          <a:bodyPr/>
          <a:lstStyle>
            <a:lvl1pPr marL="0" indent="0" algn="ctr">
              <a:buNone/>
              <a:defRPr sz="4772"/>
            </a:lvl1pPr>
            <a:lvl2pPr marL="909005" indent="0" algn="ctr">
              <a:buNone/>
              <a:defRPr sz="3976"/>
            </a:lvl2pPr>
            <a:lvl3pPr marL="1818010" indent="0" algn="ctr">
              <a:buNone/>
              <a:defRPr sz="3579"/>
            </a:lvl3pPr>
            <a:lvl4pPr marL="2727015" indent="0" algn="ctr">
              <a:buNone/>
              <a:defRPr sz="3181"/>
            </a:lvl4pPr>
            <a:lvl5pPr marL="3636020" indent="0" algn="ctr">
              <a:buNone/>
              <a:defRPr sz="3181"/>
            </a:lvl5pPr>
            <a:lvl6pPr marL="4545025" indent="0" algn="ctr">
              <a:buNone/>
              <a:defRPr sz="3181"/>
            </a:lvl6pPr>
            <a:lvl7pPr marL="5454030" indent="0" algn="ctr">
              <a:buNone/>
              <a:defRPr sz="3181"/>
            </a:lvl7pPr>
            <a:lvl8pPr marL="6363035" indent="0" algn="ctr">
              <a:buNone/>
              <a:defRPr sz="3181"/>
            </a:lvl8pPr>
            <a:lvl9pPr marL="7272040" indent="0" algn="ctr">
              <a:buNone/>
              <a:defRPr sz="3181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19/4/26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  <p:pic>
        <p:nvPicPr>
          <p:cNvPr id="10" name="Εικόνα 9" descr="Εικόνα που περιέχει κείμενο, γραμματοσειρά, στιγμιότυπο οθόνης, λογότυπο  Περιγραφή που δημιουργήθηκε αυτόματα">
            <a:extLst>
              <a:ext uri="{FF2B5EF4-FFF2-40B4-BE49-F238E27FC236}">
                <a16:creationId xmlns:a16="http://schemas.microsoft.com/office/drawing/2014/main" id="{08B51141-27C6-DEB4-8F59-B4599F839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585" y="774311"/>
            <a:ext cx="6057117" cy="1353674"/>
          </a:xfrm>
          <a:prstGeom prst="rect">
            <a:avLst/>
          </a:prstGeom>
        </p:spPr>
      </p:pic>
      <p:pic>
        <p:nvPicPr>
          <p:cNvPr id="11" name="Picture 10" descr="A blue and green background with text  Description automatically generated">
            <a:extLst>
              <a:ext uri="{FF2B5EF4-FFF2-40B4-BE49-F238E27FC236}">
                <a16:creationId xmlns:a16="http://schemas.microsoft.com/office/drawing/2014/main" id="{B81FBA1C-1E32-0280-3901-1D816828DB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30"/>
            <a:ext cx="24311774" cy="1367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45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is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9942" y="2244726"/>
            <a:ext cx="18179654" cy="4775200"/>
          </a:xfrm>
        </p:spPr>
        <p:txBody>
          <a:bodyPr anchor="b"/>
          <a:lstStyle>
            <a:lvl1pPr algn="ctr">
              <a:defRPr sz="11929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9942" y="7204076"/>
            <a:ext cx="18179654" cy="3311524"/>
          </a:xfrm>
        </p:spPr>
        <p:txBody>
          <a:bodyPr/>
          <a:lstStyle>
            <a:lvl1pPr marL="0" indent="0" algn="ctr">
              <a:buNone/>
              <a:defRPr sz="4772"/>
            </a:lvl1pPr>
            <a:lvl2pPr marL="909005" indent="0" algn="ctr">
              <a:buNone/>
              <a:defRPr sz="3976"/>
            </a:lvl2pPr>
            <a:lvl3pPr marL="1818010" indent="0" algn="ctr">
              <a:buNone/>
              <a:defRPr sz="3579"/>
            </a:lvl3pPr>
            <a:lvl4pPr marL="2727015" indent="0" algn="ctr">
              <a:buNone/>
              <a:defRPr sz="3181"/>
            </a:lvl4pPr>
            <a:lvl5pPr marL="3636020" indent="0" algn="ctr">
              <a:buNone/>
              <a:defRPr sz="3181"/>
            </a:lvl5pPr>
            <a:lvl6pPr marL="4545025" indent="0" algn="ctr">
              <a:buNone/>
              <a:defRPr sz="3181"/>
            </a:lvl6pPr>
            <a:lvl7pPr marL="5454030" indent="0" algn="ctr">
              <a:buNone/>
              <a:defRPr sz="3181"/>
            </a:lvl7pPr>
            <a:lvl8pPr marL="6363035" indent="0" algn="ctr">
              <a:buNone/>
              <a:defRPr sz="3181"/>
            </a:lvl8pPr>
            <a:lvl9pPr marL="7272040" indent="0" algn="ctr">
              <a:buNone/>
              <a:defRPr sz="3181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19/4/26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  <p:pic>
        <p:nvPicPr>
          <p:cNvPr id="8" name="Εικόνα 7" descr="Εικόνα που περιέχει κείμενο, γραμματοσειρά, στιγμιότυπο οθόνης, λογότυπο  Περιγραφή που δημιουργήθηκε αυτόματα">
            <a:extLst>
              <a:ext uri="{FF2B5EF4-FFF2-40B4-BE49-F238E27FC236}">
                <a16:creationId xmlns:a16="http://schemas.microsoft.com/office/drawing/2014/main" id="{710987BD-AF7D-A6BE-6D5B-397E990C41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145" y="3200400"/>
            <a:ext cx="5996015" cy="1340019"/>
          </a:xfrm>
          <a:prstGeom prst="rect">
            <a:avLst/>
          </a:prstGeom>
        </p:spPr>
      </p:pic>
      <p:pic>
        <p:nvPicPr>
          <p:cNvPr id="14" name="Picture 13" descr="A blue and green background with text  Description automatically generated">
            <a:extLst>
              <a:ext uri="{FF2B5EF4-FFF2-40B4-BE49-F238E27FC236}">
                <a16:creationId xmlns:a16="http://schemas.microsoft.com/office/drawing/2014/main" id="{8694A84A-8D6D-32D4-9122-84E171C9AD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" y="52060"/>
            <a:ext cx="24311774" cy="1367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FD8487-9D61-484B-BB8C-E42E61A4C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9942" y="2244726"/>
            <a:ext cx="18179654" cy="4775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181796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8800" kern="1200" dirty="0">
                <a:solidFill>
                  <a:srgbClr val="19BEDE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E864BF2-6C89-2246-AFF5-EF3976E4FE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9942" y="7204076"/>
            <a:ext cx="18179654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772">
                <a:solidFill>
                  <a:srgbClr val="0D4F8C"/>
                </a:solidFill>
                <a:latin typeface="Trebuchet MS" panose="020B0603020202020204" pitchFamily="34" charset="0"/>
              </a:defRPr>
            </a:lvl1pPr>
            <a:lvl2pPr marL="909005" indent="0" algn="ctr">
              <a:buNone/>
              <a:defRPr sz="3976"/>
            </a:lvl2pPr>
            <a:lvl3pPr marL="1818010" indent="0" algn="ctr">
              <a:buNone/>
              <a:defRPr sz="3579"/>
            </a:lvl3pPr>
            <a:lvl4pPr marL="2727015" indent="0" algn="ctr">
              <a:buNone/>
              <a:defRPr sz="3181"/>
            </a:lvl4pPr>
            <a:lvl5pPr marL="3636020" indent="0" algn="ctr">
              <a:buNone/>
              <a:defRPr sz="3181"/>
            </a:lvl5pPr>
            <a:lvl6pPr marL="4545025" indent="0" algn="ctr">
              <a:buNone/>
              <a:defRPr sz="3181"/>
            </a:lvl6pPr>
            <a:lvl7pPr marL="5454030" indent="0" algn="ctr">
              <a:buNone/>
              <a:defRPr sz="3181"/>
            </a:lvl7pPr>
            <a:lvl8pPr marL="6363035" indent="0" algn="ctr">
              <a:buNone/>
              <a:defRPr sz="3181"/>
            </a:lvl8pPr>
            <a:lvl9pPr marL="7272040" indent="0" algn="ctr">
              <a:buNone/>
              <a:defRPr sz="3181"/>
            </a:lvl9pPr>
          </a:lstStyle>
          <a:p>
            <a:r>
              <a:rPr lang="el-GR" dirty="0"/>
              <a:t>Κάντε κλικ για να επεξεργαστείτε τον υπότιτλο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915415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9CB91A0-D815-7746-ACA8-0558A82CD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468" y="730251"/>
            <a:ext cx="20906602" cy="1131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19BEDE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38BDAA8-7888-ED4B-B89C-9CBA272AA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468" y="2576945"/>
            <a:ext cx="20906602" cy="9776981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0D4F8C"/>
                </a:solidFill>
                <a:latin typeface="Trebuchet MS" panose="020B0603020202020204" pitchFamily="34" charset="0"/>
              </a:defRPr>
            </a:lvl1pPr>
            <a:lvl2pPr>
              <a:defRPr sz="4400">
                <a:solidFill>
                  <a:srgbClr val="0D4F8C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0D4F8C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0D4F8C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0D4F8C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l-GR" dirty="0"/>
              <a:t>Στυλ κειμένου υποδείγματος</a:t>
            </a:r>
          </a:p>
          <a:p>
            <a:pPr lvl="1"/>
            <a:r>
              <a:rPr lang="el-GR" dirty="0"/>
              <a:t>Δεύτερο επίπεδο</a:t>
            </a:r>
          </a:p>
          <a:p>
            <a:pPr lvl="2"/>
            <a:r>
              <a:rPr lang="el-GR" dirty="0"/>
              <a:t>Τρίτο επίπεδο</a:t>
            </a:r>
          </a:p>
          <a:p>
            <a:pPr lvl="3"/>
            <a:r>
              <a:rPr lang="el-GR" dirty="0"/>
              <a:t>Τέταρτο επίπεδο</a:t>
            </a:r>
          </a:p>
          <a:p>
            <a:pPr lvl="4"/>
            <a:r>
              <a:rPr lang="el-GR" dirty="0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50255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2CA66A-1971-3745-A403-92564599C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843" y="3419477"/>
            <a:ext cx="20906602" cy="5705474"/>
          </a:xfrm>
          <a:prstGeom prst="rect">
            <a:avLst/>
          </a:prstGeom>
        </p:spPr>
        <p:txBody>
          <a:bodyPr anchor="b"/>
          <a:lstStyle>
            <a:lvl1pPr>
              <a:defRPr sz="11929">
                <a:solidFill>
                  <a:srgbClr val="19BEDE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1AED08D-2086-DB4B-A44B-CEEB3287E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3843" y="9178927"/>
            <a:ext cx="20906602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772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  <a:lvl2pPr marL="909005" indent="0">
              <a:buNone/>
              <a:defRPr sz="3976">
                <a:solidFill>
                  <a:schemeClr val="tx1">
                    <a:tint val="75000"/>
                  </a:schemeClr>
                </a:solidFill>
              </a:defRPr>
            </a:lvl2pPr>
            <a:lvl3pPr marL="1818010" indent="0">
              <a:buNone/>
              <a:defRPr sz="3579">
                <a:solidFill>
                  <a:schemeClr val="tx1">
                    <a:tint val="75000"/>
                  </a:schemeClr>
                </a:solidFill>
              </a:defRPr>
            </a:lvl3pPr>
            <a:lvl4pPr marL="272701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4pPr>
            <a:lvl5pPr marL="363602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5pPr>
            <a:lvl6pPr marL="454502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6pPr>
            <a:lvl7pPr marL="545403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7pPr>
            <a:lvl8pPr marL="636303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8pPr>
            <a:lvl9pPr marL="727204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4180786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33454B-536C-8547-B386-167DF34C5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468" y="730251"/>
            <a:ext cx="20906602" cy="26511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9BEDE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AD16F91-E89B-AF44-A663-D25081424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66468" y="3651250"/>
            <a:ext cx="10301804" cy="8702676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l-GR" dirty="0"/>
              <a:t>Στυλ κειμένου υποδείγματος</a:t>
            </a:r>
          </a:p>
          <a:p>
            <a:pPr lvl="1"/>
            <a:r>
              <a:rPr lang="el-GR" dirty="0"/>
              <a:t>Δεύτερο επίπεδο</a:t>
            </a:r>
          </a:p>
          <a:p>
            <a:pPr lvl="2"/>
            <a:r>
              <a:rPr lang="el-GR" dirty="0"/>
              <a:t>Τρίτο επίπεδο</a:t>
            </a:r>
          </a:p>
          <a:p>
            <a:pPr lvl="3"/>
            <a:r>
              <a:rPr lang="el-GR" dirty="0"/>
              <a:t>Τέταρτο επίπεδο</a:t>
            </a:r>
          </a:p>
          <a:p>
            <a:pPr lvl="4"/>
            <a:r>
              <a:rPr lang="el-GR" dirty="0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C2A62E8-7553-2A4C-B342-EFA0CF161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71266" y="3651250"/>
            <a:ext cx="10301804" cy="8702676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l-GR" dirty="0"/>
              <a:t>Στυλ κειμένου υποδείγματος</a:t>
            </a:r>
          </a:p>
          <a:p>
            <a:pPr lvl="1"/>
            <a:r>
              <a:rPr lang="el-GR" dirty="0"/>
              <a:t>Δεύτερο επίπεδο</a:t>
            </a:r>
          </a:p>
          <a:p>
            <a:pPr lvl="2"/>
            <a:r>
              <a:rPr lang="el-GR" dirty="0"/>
              <a:t>Τρίτο επίπεδο</a:t>
            </a:r>
          </a:p>
          <a:p>
            <a:pPr lvl="3"/>
            <a:r>
              <a:rPr lang="el-GR" dirty="0"/>
              <a:t>Τέταρτο επίπεδο</a:t>
            </a:r>
          </a:p>
          <a:p>
            <a:pPr lvl="4"/>
            <a:r>
              <a:rPr lang="el-GR" dirty="0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3256868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4E3C192-E8D6-C541-99B1-5FC986B7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625" y="730251"/>
            <a:ext cx="20906602" cy="26511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9BEDE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922D709-00C7-6849-82F6-B71C2F281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9626" y="3362326"/>
            <a:ext cx="10254460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772" b="1">
                <a:solidFill>
                  <a:srgbClr val="0D4F8C"/>
                </a:solidFill>
                <a:latin typeface="Trebuchet MS" panose="020B0603020202020204" pitchFamily="34" charset="0"/>
              </a:defRPr>
            </a:lvl1pPr>
            <a:lvl2pPr marL="909005" indent="0">
              <a:buNone/>
              <a:defRPr sz="3976" b="1"/>
            </a:lvl2pPr>
            <a:lvl3pPr marL="1818010" indent="0">
              <a:buNone/>
              <a:defRPr sz="3579" b="1"/>
            </a:lvl3pPr>
            <a:lvl4pPr marL="2727015" indent="0">
              <a:buNone/>
              <a:defRPr sz="3181" b="1"/>
            </a:lvl4pPr>
            <a:lvl5pPr marL="3636020" indent="0">
              <a:buNone/>
              <a:defRPr sz="3181" b="1"/>
            </a:lvl5pPr>
            <a:lvl6pPr marL="4545025" indent="0">
              <a:buNone/>
              <a:defRPr sz="3181" b="1"/>
            </a:lvl6pPr>
            <a:lvl7pPr marL="5454030" indent="0">
              <a:buNone/>
              <a:defRPr sz="3181" b="1"/>
            </a:lvl7pPr>
            <a:lvl8pPr marL="6363035" indent="0">
              <a:buNone/>
              <a:defRPr sz="3181" b="1"/>
            </a:lvl8pPr>
            <a:lvl9pPr marL="7272040" indent="0">
              <a:buNone/>
              <a:defRPr sz="3181" b="1"/>
            </a:lvl9pPr>
          </a:lstStyle>
          <a:p>
            <a:pPr lvl="0"/>
            <a:r>
              <a:rPr lang="el-GR" dirty="0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7DFD192-A261-B246-8F4F-44230F988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69626" y="5010150"/>
            <a:ext cx="10254460" cy="73691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D4F8C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0D4F8C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0D4F8C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0D4F8C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0D4F8C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l-GR" dirty="0"/>
              <a:t>Στυλ κειμένου υποδείγματος</a:t>
            </a:r>
          </a:p>
          <a:p>
            <a:pPr lvl="1"/>
            <a:r>
              <a:rPr lang="el-GR" dirty="0"/>
              <a:t>Δεύτερο επίπεδο</a:t>
            </a:r>
          </a:p>
          <a:p>
            <a:pPr lvl="2"/>
            <a:r>
              <a:rPr lang="el-GR" dirty="0"/>
              <a:t>Τρίτο επίπεδο</a:t>
            </a:r>
          </a:p>
          <a:p>
            <a:pPr lvl="3"/>
            <a:r>
              <a:rPr lang="el-GR" dirty="0"/>
              <a:t>Τέταρτο επίπεδο</a:t>
            </a:r>
          </a:p>
          <a:p>
            <a:pPr lvl="4"/>
            <a:r>
              <a:rPr lang="el-GR" dirty="0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53B8C0F-27A1-9641-9516-D33AEA8CE4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271266" y="3362326"/>
            <a:ext cx="10304961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772" b="1">
                <a:solidFill>
                  <a:srgbClr val="0D4F8C"/>
                </a:solidFill>
                <a:latin typeface="Trebuchet MS" panose="020B0603020202020204" pitchFamily="34" charset="0"/>
              </a:defRPr>
            </a:lvl1pPr>
            <a:lvl2pPr marL="909005" indent="0">
              <a:buNone/>
              <a:defRPr sz="3976" b="1"/>
            </a:lvl2pPr>
            <a:lvl3pPr marL="1818010" indent="0">
              <a:buNone/>
              <a:defRPr sz="3579" b="1"/>
            </a:lvl3pPr>
            <a:lvl4pPr marL="2727015" indent="0">
              <a:buNone/>
              <a:defRPr sz="3181" b="1"/>
            </a:lvl4pPr>
            <a:lvl5pPr marL="3636020" indent="0">
              <a:buNone/>
              <a:defRPr sz="3181" b="1"/>
            </a:lvl5pPr>
            <a:lvl6pPr marL="4545025" indent="0">
              <a:buNone/>
              <a:defRPr sz="3181" b="1"/>
            </a:lvl6pPr>
            <a:lvl7pPr marL="5454030" indent="0">
              <a:buNone/>
              <a:defRPr sz="3181" b="1"/>
            </a:lvl7pPr>
            <a:lvl8pPr marL="6363035" indent="0">
              <a:buNone/>
              <a:defRPr sz="3181" b="1"/>
            </a:lvl8pPr>
            <a:lvl9pPr marL="7272040" indent="0">
              <a:buNone/>
              <a:defRPr sz="3181" b="1"/>
            </a:lvl9pPr>
          </a:lstStyle>
          <a:p>
            <a:pPr lvl="0"/>
            <a:r>
              <a:rPr lang="el-GR" dirty="0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80BAD56-F9FA-1C47-B89A-73E69F5C3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271266" y="5010150"/>
            <a:ext cx="10304961" cy="73691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D4F8C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0D4F8C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0D4F8C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0D4F8C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0D4F8C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l-GR" dirty="0"/>
              <a:t>Στυλ κειμένου υποδείγματος</a:t>
            </a:r>
          </a:p>
          <a:p>
            <a:pPr lvl="1"/>
            <a:r>
              <a:rPr lang="el-GR" dirty="0"/>
              <a:t>Δεύτερο επίπεδο</a:t>
            </a:r>
          </a:p>
          <a:p>
            <a:pPr lvl="2"/>
            <a:r>
              <a:rPr lang="el-GR" dirty="0"/>
              <a:t>Τρίτο επίπεδο</a:t>
            </a:r>
          </a:p>
          <a:p>
            <a:pPr lvl="3"/>
            <a:r>
              <a:rPr lang="el-GR" dirty="0"/>
              <a:t>Τέταρτο επίπεδο</a:t>
            </a:r>
          </a:p>
          <a:p>
            <a:pPr lvl="4"/>
            <a:r>
              <a:rPr lang="el-GR" dirty="0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202283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image" Target="../media/image6.jpeg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72EFEEE7-16A3-129E-A980-495951F3E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58" y="1775281"/>
            <a:ext cx="20906602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DB554EC-C5F1-0DD1-BF83-B5ECC01592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66468" y="12712703"/>
            <a:ext cx="545389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8AEA9-71C6-468C-BEB2-7FB1CAECB70F}" type="datetimeFigureOut">
              <a:rPr lang="el-GR" smtClean="0"/>
              <a:t>19/4/26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0269398-EA6B-43F4-1772-65E972F5A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9347" y="12712703"/>
            <a:ext cx="818084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DBA4EF-1999-F613-70F6-2AD4EF7FF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119174" y="12712703"/>
            <a:ext cx="545389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1DC26-6129-45E6-B3DE-8F39747A7F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799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1817964" rtl="0" eaLnBrk="1" latinLnBrk="0" hangingPunct="1">
        <a:lnSpc>
          <a:spcPct val="90000"/>
        </a:lnSpc>
        <a:spcBef>
          <a:spcPct val="0"/>
        </a:spcBef>
        <a:buNone/>
        <a:defRPr sz="7158" kern="1200">
          <a:solidFill>
            <a:srgbClr val="19BEDE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454491" indent="-454491" algn="l" defTabSz="1817964" rtl="0" eaLnBrk="1" latinLnBrk="0" hangingPunct="1">
        <a:lnSpc>
          <a:spcPct val="90000"/>
        </a:lnSpc>
        <a:spcBef>
          <a:spcPts val="1988"/>
        </a:spcBef>
        <a:buFont typeface="Arial" panose="020B0604020202020204" pitchFamily="34" charset="0"/>
        <a:buChar char="•"/>
        <a:defRPr sz="5567" kern="1200">
          <a:solidFill>
            <a:schemeClr val="tx1"/>
          </a:solidFill>
          <a:latin typeface="+mn-lt"/>
          <a:ea typeface="+mn-ea"/>
          <a:cs typeface="+mn-cs"/>
        </a:defRPr>
      </a:lvl1pPr>
      <a:lvl2pPr marL="1363474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4772" kern="1200">
          <a:solidFill>
            <a:schemeClr val="tx1"/>
          </a:solidFill>
          <a:latin typeface="+mn-lt"/>
          <a:ea typeface="+mn-ea"/>
          <a:cs typeface="+mn-cs"/>
        </a:defRPr>
      </a:lvl2pPr>
      <a:lvl3pPr marL="2272455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976" kern="1200">
          <a:solidFill>
            <a:schemeClr val="tx1"/>
          </a:solidFill>
          <a:latin typeface="+mn-lt"/>
          <a:ea typeface="+mn-ea"/>
          <a:cs typeface="+mn-cs"/>
        </a:defRPr>
      </a:lvl3pPr>
      <a:lvl4pPr marL="3181438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4pPr>
      <a:lvl5pPr marL="4090421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5pPr>
      <a:lvl6pPr marL="4999402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6pPr>
      <a:lvl7pPr marL="5908386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7pPr>
      <a:lvl8pPr marL="6817367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8pPr>
      <a:lvl9pPr marL="7726350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1pPr>
      <a:lvl2pPr marL="908983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2pPr>
      <a:lvl3pPr marL="1817964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3pPr>
      <a:lvl4pPr marL="2726948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4pPr>
      <a:lvl5pPr marL="3635929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5pPr>
      <a:lvl6pPr marL="4544912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6pPr>
      <a:lvl7pPr marL="5453893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7pPr>
      <a:lvl8pPr marL="6362876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8pPr>
      <a:lvl9pPr marL="7271859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0476B8E4-27FB-B4E2-8FCB-08D14D204737}"/>
              </a:ext>
            </a:extLst>
          </p:cNvPr>
          <p:cNvSpPr/>
          <p:nvPr userDrawn="1"/>
        </p:nvSpPr>
        <p:spPr>
          <a:xfrm>
            <a:off x="9077311" y="1845425"/>
            <a:ext cx="6084916" cy="3042459"/>
          </a:xfrm>
          <a:prstGeom prst="rect">
            <a:avLst/>
          </a:prstGeom>
          <a:solidFill>
            <a:srgbClr val="0D4F8C"/>
          </a:solidFill>
          <a:ln>
            <a:solidFill>
              <a:srgbClr val="0D4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" name="Εικόνα 2" descr="Εικόνα που περιέχει κείμενο, γραμματοσειρά, στιγμιότυπο οθόνης, λογότυπο  Περιγραφή που δημιουργήθηκε αυτόματα">
            <a:extLst>
              <a:ext uri="{FF2B5EF4-FFF2-40B4-BE49-F238E27FC236}">
                <a16:creationId xmlns:a16="http://schemas.microsoft.com/office/drawing/2014/main" id="{683660FE-CD0A-89BD-6FAF-25A7B1818A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973" y="2421162"/>
            <a:ext cx="3413592" cy="1890983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36664" y="11769755"/>
            <a:ext cx="6219825" cy="166687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804815" y="11597226"/>
            <a:ext cx="621982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7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1817964" rtl="0" eaLnBrk="1" latinLnBrk="0" hangingPunct="1">
        <a:lnSpc>
          <a:spcPct val="90000"/>
        </a:lnSpc>
        <a:spcBef>
          <a:spcPct val="0"/>
        </a:spcBef>
        <a:buNone/>
        <a:defRPr sz="87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4491" indent="-454491" algn="l" defTabSz="1817964" rtl="0" eaLnBrk="1" latinLnBrk="0" hangingPunct="1">
        <a:lnSpc>
          <a:spcPct val="90000"/>
        </a:lnSpc>
        <a:spcBef>
          <a:spcPts val="1988"/>
        </a:spcBef>
        <a:buFont typeface="Arial" panose="020B0604020202020204" pitchFamily="34" charset="0"/>
        <a:buChar char="•"/>
        <a:defRPr sz="5567" kern="1200">
          <a:solidFill>
            <a:schemeClr val="tx1"/>
          </a:solidFill>
          <a:latin typeface="+mn-lt"/>
          <a:ea typeface="+mn-ea"/>
          <a:cs typeface="+mn-cs"/>
        </a:defRPr>
      </a:lvl1pPr>
      <a:lvl2pPr marL="1363474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4772" kern="1200">
          <a:solidFill>
            <a:schemeClr val="tx1"/>
          </a:solidFill>
          <a:latin typeface="+mn-lt"/>
          <a:ea typeface="+mn-ea"/>
          <a:cs typeface="+mn-cs"/>
        </a:defRPr>
      </a:lvl2pPr>
      <a:lvl3pPr marL="2272455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976" kern="1200">
          <a:solidFill>
            <a:schemeClr val="tx1"/>
          </a:solidFill>
          <a:latin typeface="+mn-lt"/>
          <a:ea typeface="+mn-ea"/>
          <a:cs typeface="+mn-cs"/>
        </a:defRPr>
      </a:lvl3pPr>
      <a:lvl4pPr marL="3181438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4pPr>
      <a:lvl5pPr marL="4090421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5pPr>
      <a:lvl6pPr marL="4999402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6pPr>
      <a:lvl7pPr marL="5908386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7pPr>
      <a:lvl8pPr marL="6817367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8pPr>
      <a:lvl9pPr marL="7726350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1pPr>
      <a:lvl2pPr marL="908983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2pPr>
      <a:lvl3pPr marL="1817964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3pPr>
      <a:lvl4pPr marL="2726948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4pPr>
      <a:lvl5pPr marL="3635929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5pPr>
      <a:lvl6pPr marL="4544912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6pPr>
      <a:lvl7pPr marL="5453893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7pPr>
      <a:lvl8pPr marL="6362876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8pPr>
      <a:lvl9pPr marL="7271859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66468" y="730251"/>
            <a:ext cx="20906602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6468" y="3651250"/>
            <a:ext cx="20906602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66468" y="12712701"/>
            <a:ext cx="545389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12B16-8557-4743-8EE6-3DDFEC79069C}" type="datetimeFigureOut">
              <a:rPr lang="el-GR" smtClean="0"/>
              <a:t>19/4/26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29347" y="12712701"/>
            <a:ext cx="818084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19174" y="12712701"/>
            <a:ext cx="545389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D6E9A-F6BC-4101-9D32-73E53CB7934B}" type="slidenum">
              <a:rPr lang="el-GR" smtClean="0"/>
              <a:pPr/>
              <a:t>‹#›</a:t>
            </a:fld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08BCA747-5152-A44B-9CEA-DF5112260DAB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" y="0"/>
            <a:ext cx="24234490" cy="1371600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E5CF02F1-D563-934F-9869-0A4A0DEF96C2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817970" y="12481771"/>
            <a:ext cx="4855042" cy="96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2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702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</p:sldLayoutIdLst>
  <p:txStyles>
    <p:titleStyle>
      <a:lvl1pPr algn="l" defTabSz="1818010" rtl="0" eaLnBrk="1" latinLnBrk="0" hangingPunct="1">
        <a:lnSpc>
          <a:spcPct val="90000"/>
        </a:lnSpc>
        <a:spcBef>
          <a:spcPct val="0"/>
        </a:spcBef>
        <a:buNone/>
        <a:defRPr sz="87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4503" indent="-454503" algn="l" defTabSz="1818010" rtl="0" eaLnBrk="1" latinLnBrk="0" hangingPunct="1">
        <a:lnSpc>
          <a:spcPct val="90000"/>
        </a:lnSpc>
        <a:spcBef>
          <a:spcPts val="1988"/>
        </a:spcBef>
        <a:buFont typeface="Arial" panose="020B0604020202020204" pitchFamily="34" charset="0"/>
        <a:buChar char="•"/>
        <a:defRPr sz="5567" kern="1200">
          <a:solidFill>
            <a:schemeClr val="tx1"/>
          </a:solidFill>
          <a:latin typeface="+mn-lt"/>
          <a:ea typeface="+mn-ea"/>
          <a:cs typeface="+mn-cs"/>
        </a:defRPr>
      </a:lvl1pPr>
      <a:lvl2pPr marL="1363508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4772" kern="1200">
          <a:solidFill>
            <a:schemeClr val="tx1"/>
          </a:solidFill>
          <a:latin typeface="+mn-lt"/>
          <a:ea typeface="+mn-ea"/>
          <a:cs typeface="+mn-cs"/>
        </a:defRPr>
      </a:lvl2pPr>
      <a:lvl3pPr marL="2272513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976" kern="1200">
          <a:solidFill>
            <a:schemeClr val="tx1"/>
          </a:solidFill>
          <a:latin typeface="+mn-lt"/>
          <a:ea typeface="+mn-ea"/>
          <a:cs typeface="+mn-cs"/>
        </a:defRPr>
      </a:lvl3pPr>
      <a:lvl4pPr marL="3181518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4pPr>
      <a:lvl5pPr marL="4090523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5pPr>
      <a:lvl6pPr marL="4999528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6pPr>
      <a:lvl7pPr marL="5908533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7pPr>
      <a:lvl8pPr marL="6817538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8pPr>
      <a:lvl9pPr marL="7726543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1pPr>
      <a:lvl2pPr marL="909005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2pPr>
      <a:lvl3pPr marL="1818010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3pPr>
      <a:lvl4pPr marL="2727015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4pPr>
      <a:lvl5pPr marL="3636020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5pPr>
      <a:lvl6pPr marL="4545025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6pPr>
      <a:lvl7pPr marL="5454030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7pPr>
      <a:lvl8pPr marL="6363035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8pPr>
      <a:lvl9pPr marL="7272040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ferenceTitle"/>
          <p:cNvSpPr txBox="1"/>
          <p:nvPr/>
        </p:nvSpPr>
        <p:spPr>
          <a:xfrm>
            <a:off x="1666468" y="3350000"/>
            <a:ext cx="20906602" cy="20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endParaRPr lang="nl-NL" sz="5400" b="1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pPr algn="l">
              <a:lnSpc>
                <a:spcPct val="100000"/>
              </a:lnSpc>
            </a:pPr>
            <a:r>
              <a:rPr lang="el-GR" sz="5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«Πρόοδος που μετριέται – Μέλλον που χτίζεται»</a:t>
            </a:r>
          </a:p>
        </p:txBody>
      </p:sp>
      <p:sp>
        <p:nvSpPr>
          <p:cNvPr id="12" name="Line"/>
          <p:cNvSpPr/>
          <p:nvPr/>
        </p:nvSpPr>
        <p:spPr>
          <a:xfrm>
            <a:off x="1666468" y="5699999"/>
            <a:ext cx="2753132" cy="45719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13" name="Speaker"/>
          <p:cNvSpPr txBox="1"/>
          <p:nvPr/>
        </p:nvSpPr>
        <p:spPr>
          <a:xfrm>
            <a:off x="1666468" y="5900000"/>
            <a:ext cx="20906602" cy="16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  <a:spcAft>
                <a:spcPts val="100"/>
              </a:spcAft>
            </a:pPr>
            <a:r>
              <a:rPr lang="el-GR" sz="28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Βασίλης </a:t>
            </a:r>
            <a:r>
              <a:rPr lang="el-GR" sz="28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Σιαδήμας</a:t>
            </a:r>
            <a:endParaRPr lang="el-GR" sz="2800" b="1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pPr algn="l">
              <a:lnSpc>
                <a:spcPct val="100000"/>
              </a:lnSpc>
              <a:spcAft>
                <a:spcPts val="300"/>
              </a:spcAft>
            </a:pPr>
            <a:r>
              <a:rPr lang="el-GR" sz="19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Γενικός Γραμματέας Διαχείρισης Τομεακών Προγραμμάτων ΕΤΠΑ, ΤΣ και ΕΚΤ</a:t>
            </a:r>
          </a:p>
          <a:p>
            <a:pPr algn="l">
              <a:lnSpc>
                <a:spcPct val="100000"/>
              </a:lnSpc>
            </a:pPr>
            <a:r>
              <a:rPr lang="el-GR" sz="1900" dirty="0">
                <a:solidFill>
                  <a:srgbClr val="29B2D6"/>
                </a:solidFill>
                <a:latin typeface="Calibri Light"/>
                <a:ea typeface="Calibri Light"/>
                <a:cs typeface="Calibri Light"/>
              </a:rPr>
              <a:t>Αθήνα  |  20–21 Απριλίου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"/>
          <p:cNvSpPr txBox="1"/>
          <p:nvPr/>
        </p:nvSpPr>
        <p:spPr>
          <a:xfrm>
            <a:off x="1200000" y="400000"/>
            <a:ext cx="21800000" cy="8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38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Αναθεώρηση Τομεακών Προγραμμάτων 2021–2027</a:t>
            </a:r>
          </a:p>
        </p:txBody>
      </p:sp>
      <p:sp>
        <p:nvSpPr>
          <p:cNvPr id="101" name="Subtitle"/>
          <p:cNvSpPr txBox="1"/>
          <p:nvPr/>
        </p:nvSpPr>
        <p:spPr>
          <a:xfrm>
            <a:off x="1200000" y="1050000"/>
            <a:ext cx="21800000" cy="5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22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Νέες Προτεραιότητες: STEP, άμυνα &amp; ασφάλεια, στέγαση, υδάτινοι πόροι</a:t>
            </a:r>
          </a:p>
        </p:txBody>
      </p:sp>
      <p:sp>
        <p:nvSpPr>
          <p:cNvPr id="102" name="TitleLine"/>
          <p:cNvSpPr/>
          <p:nvPr/>
        </p:nvSpPr>
        <p:spPr>
          <a:xfrm>
            <a:off x="1200000" y="1620000"/>
            <a:ext cx="3500000" cy="45000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103" name="HeroBg"/>
          <p:cNvSpPr/>
          <p:nvPr/>
        </p:nvSpPr>
        <p:spPr>
          <a:xfrm>
            <a:off x="1200000" y="1900000"/>
            <a:ext cx="6800000" cy="10600000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104" name="HeroEyebrow"/>
          <p:cNvSpPr txBox="1"/>
          <p:nvPr/>
        </p:nvSpPr>
        <p:spPr>
          <a:xfrm>
            <a:off x="1700000" y="2700000"/>
            <a:ext cx="5800000" cy="5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1800" b="1" dirty="0">
                <a:solidFill>
                  <a:srgbClr val="29B2D6"/>
                </a:solidFill>
                <a:latin typeface="Calibri"/>
                <a:ea typeface="Calibri"/>
                <a:cs typeface="Calibri"/>
              </a:rPr>
              <a:t>ΣΥΝΟΛΙΚΗ ΑΝΑΘΕΩΡΗΣΗ</a:t>
            </a:r>
          </a:p>
        </p:txBody>
      </p:sp>
      <p:sp>
        <p:nvSpPr>
          <p:cNvPr id="105" name="HeroHeadline"/>
          <p:cNvSpPr txBox="1"/>
          <p:nvPr/>
        </p:nvSpPr>
        <p:spPr>
          <a:xfrm>
            <a:off x="1700000" y="3300000"/>
            <a:ext cx="5800000" cy="18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  <a:spcAft>
                <a:spcPts val="150"/>
              </a:spcAft>
            </a:pPr>
            <a:r>
              <a:rPr lang="el-GR" sz="3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στα 5 Τομεακά Προγράμματα</a:t>
            </a:r>
          </a:p>
          <a:p>
            <a:pPr algn="l">
              <a:lnSpc>
                <a:spcPct val="100000"/>
              </a:lnSpc>
              <a:spcAft>
                <a:spcPts val="150"/>
              </a:spcAft>
            </a:pPr>
            <a:endParaRPr lang="el-GR" sz="4000" b="1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6" name="HeroSep"/>
          <p:cNvSpPr/>
          <p:nvPr/>
        </p:nvSpPr>
        <p:spPr>
          <a:xfrm>
            <a:off x="1700000" y="6600000"/>
            <a:ext cx="5800000" cy="15000"/>
          </a:xfrm>
          <a:prstGeom prst="rect">
            <a:avLst/>
          </a:prstGeom>
          <a:solidFill>
            <a:srgbClr val="29B2D6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107" name="HeroDDLbl"/>
          <p:cNvSpPr txBox="1"/>
          <p:nvPr/>
        </p:nvSpPr>
        <p:spPr>
          <a:xfrm>
            <a:off x="1700000" y="6850000"/>
            <a:ext cx="5800000" cy="4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1600" b="1" dirty="0">
                <a:solidFill>
                  <a:srgbClr val="29B2D6"/>
                </a:solidFill>
                <a:latin typeface="Calibri"/>
                <a:ea typeface="Calibri"/>
                <a:cs typeface="Calibri"/>
              </a:rPr>
              <a:t>ΣΥΝΟΛΙΚΗ ΔΗΜΟΣΙΑ ΔΑΠΑΝΗ</a:t>
            </a:r>
          </a:p>
        </p:txBody>
      </p:sp>
      <p:sp>
        <p:nvSpPr>
          <p:cNvPr id="108" name="HeroDDVal"/>
          <p:cNvSpPr txBox="1"/>
          <p:nvPr/>
        </p:nvSpPr>
        <p:spPr>
          <a:xfrm>
            <a:off x="1700000" y="7300000"/>
            <a:ext cx="5800000" cy="13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48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1.360,9 εκ. €</a:t>
            </a:r>
          </a:p>
        </p:txBody>
      </p:sp>
      <p:sp>
        <p:nvSpPr>
          <p:cNvPr id="109" name="HeroESLbl"/>
          <p:cNvSpPr txBox="1"/>
          <p:nvPr/>
        </p:nvSpPr>
        <p:spPr>
          <a:xfrm>
            <a:off x="1700000" y="9100000"/>
            <a:ext cx="5800000" cy="4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1600" b="1" dirty="0">
                <a:solidFill>
                  <a:srgbClr val="29B2D6"/>
                </a:solidFill>
                <a:latin typeface="Calibri"/>
                <a:ea typeface="Calibri"/>
                <a:cs typeface="Calibri"/>
              </a:rPr>
              <a:t>ΣΥΝΟΛΙΚΗ ΕΝΩΣΙΑΚΗ ΣΥΝΔΡΟΜΗ</a:t>
            </a:r>
          </a:p>
        </p:txBody>
      </p:sp>
      <p:sp>
        <p:nvSpPr>
          <p:cNvPr id="110" name="HeroESVal"/>
          <p:cNvSpPr txBox="1"/>
          <p:nvPr/>
        </p:nvSpPr>
        <p:spPr>
          <a:xfrm>
            <a:off x="1700000" y="9550000"/>
            <a:ext cx="5800000" cy="13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48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1.214,4 εκ. €</a:t>
            </a:r>
          </a:p>
        </p:txBody>
      </p:sp>
      <p:sp>
        <p:nvSpPr>
          <p:cNvPr id="111" name="Card0Bg"/>
          <p:cNvSpPr/>
          <p:nvPr/>
        </p:nvSpPr>
        <p:spPr>
          <a:xfrm>
            <a:off x="8300000" y="1900000"/>
            <a:ext cx="4779846" cy="5200000"/>
          </a:xfrm>
          <a:prstGeom prst="rect">
            <a:avLst/>
          </a:prstGeom>
          <a:solidFill>
            <a:srgbClr val="F7F9FB"/>
          </a:solidFill>
          <a:ln w="6350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112" name="Card0Header"/>
          <p:cNvSpPr/>
          <p:nvPr/>
        </p:nvSpPr>
        <p:spPr>
          <a:xfrm>
            <a:off x="8300000" y="1900000"/>
            <a:ext cx="4779846" cy="1400000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113" name="Card0Name"/>
          <p:cNvSpPr txBox="1"/>
          <p:nvPr/>
        </p:nvSpPr>
        <p:spPr>
          <a:xfrm>
            <a:off x="8550000" y="2150000"/>
            <a:ext cx="2379846" cy="9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5000"/>
              </a:lnSpc>
            </a:pPr>
            <a:r>
              <a:rPr lang="el-GR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Ανταγωνιστικότητα</a:t>
            </a:r>
          </a:p>
        </p:txBody>
      </p:sp>
      <p:sp>
        <p:nvSpPr>
          <p:cNvPr id="114" name="Card0Pct"/>
          <p:cNvSpPr txBox="1"/>
          <p:nvPr/>
        </p:nvSpPr>
        <p:spPr>
          <a:xfrm>
            <a:off x="10879846" y="2150000"/>
            <a:ext cx="2000000" cy="9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l-GR" sz="2600" b="1" dirty="0">
                <a:solidFill>
                  <a:srgbClr val="29B2D6"/>
                </a:solidFill>
                <a:latin typeface="Calibri"/>
                <a:ea typeface="Calibri"/>
                <a:cs typeface="Calibri"/>
              </a:rPr>
              <a:t>10,04%</a:t>
            </a:r>
          </a:p>
        </p:txBody>
      </p:sp>
      <p:sp>
        <p:nvSpPr>
          <p:cNvPr id="115" name="Card0DD"/>
          <p:cNvSpPr txBox="1"/>
          <p:nvPr/>
        </p:nvSpPr>
        <p:spPr>
          <a:xfrm>
            <a:off x="8550000" y="3450000"/>
            <a:ext cx="2139923" cy="5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16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ΔΔ: 328,3 εκ. €</a:t>
            </a:r>
          </a:p>
        </p:txBody>
      </p:sp>
      <p:sp>
        <p:nvSpPr>
          <p:cNvPr id="116" name="Card0ES"/>
          <p:cNvSpPr txBox="1"/>
          <p:nvPr/>
        </p:nvSpPr>
        <p:spPr>
          <a:xfrm>
            <a:off x="10689923" y="3450000"/>
            <a:ext cx="2139923" cy="5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l-GR" sz="1600" b="1" dirty="0">
                <a:solidFill>
                  <a:srgbClr val="95C11F"/>
                </a:solidFill>
                <a:latin typeface="Calibri"/>
                <a:ea typeface="Calibri"/>
                <a:cs typeface="Calibri"/>
              </a:rPr>
              <a:t>ΕΣ: 310,0 εκ. €</a:t>
            </a:r>
          </a:p>
        </p:txBody>
      </p:sp>
      <p:sp>
        <p:nvSpPr>
          <p:cNvPr id="117" name="C0P0Bg"/>
          <p:cNvSpPr/>
          <p:nvPr/>
        </p:nvSpPr>
        <p:spPr>
          <a:xfrm>
            <a:off x="8500000" y="4100000"/>
            <a:ext cx="4379846" cy="655000"/>
          </a:xfrm>
          <a:prstGeom prst="rect">
            <a:avLst/>
          </a:prstGeom>
          <a:solidFill>
            <a:srgbClr val="FFFFFF"/>
          </a:solidFill>
          <a:ln w="4445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118" name="C0P0Chip"/>
          <p:cNvSpPr/>
          <p:nvPr/>
        </p:nvSpPr>
        <p:spPr>
          <a:xfrm>
            <a:off x="8620000" y="4237500"/>
            <a:ext cx="500000" cy="380000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119" name="C0P0Code"/>
          <p:cNvSpPr txBox="1"/>
          <p:nvPr/>
        </p:nvSpPr>
        <p:spPr>
          <a:xfrm>
            <a:off x="8620000" y="4277500"/>
            <a:ext cx="500000" cy="3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13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Π7</a:t>
            </a:r>
          </a:p>
        </p:txBody>
      </p:sp>
      <p:sp>
        <p:nvSpPr>
          <p:cNvPr id="120" name="C0P0Name"/>
          <p:cNvSpPr txBox="1"/>
          <p:nvPr/>
        </p:nvSpPr>
        <p:spPr>
          <a:xfrm>
            <a:off x="9320000" y="4180000"/>
            <a:ext cx="3459846" cy="495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pPr algn="l">
              <a:lnSpc>
                <a:spcPct val="108000"/>
              </a:lnSpc>
            </a:pPr>
            <a:r>
              <a:rPr lang="el-GR" sz="1500" b="1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Ενίσχυση παραγωγικών επενδύσεων σε στρατηγικές τεχνολογίες (STEP)</a:t>
            </a:r>
          </a:p>
        </p:txBody>
      </p:sp>
      <p:sp>
        <p:nvSpPr>
          <p:cNvPr id="121" name="C0P1Bg"/>
          <p:cNvSpPr/>
          <p:nvPr/>
        </p:nvSpPr>
        <p:spPr>
          <a:xfrm>
            <a:off x="8500000" y="4815000"/>
            <a:ext cx="4379846" cy="655000"/>
          </a:xfrm>
          <a:prstGeom prst="rect">
            <a:avLst/>
          </a:prstGeom>
          <a:solidFill>
            <a:srgbClr val="FFFFFF"/>
          </a:solidFill>
          <a:ln w="4445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122" name="C0P1Chip"/>
          <p:cNvSpPr/>
          <p:nvPr/>
        </p:nvSpPr>
        <p:spPr>
          <a:xfrm>
            <a:off x="8620000" y="4952500"/>
            <a:ext cx="500000" cy="380000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123" name="C0P1Code"/>
          <p:cNvSpPr txBox="1"/>
          <p:nvPr/>
        </p:nvSpPr>
        <p:spPr>
          <a:xfrm>
            <a:off x="8620000" y="4992500"/>
            <a:ext cx="500000" cy="3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13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Π8</a:t>
            </a:r>
          </a:p>
        </p:txBody>
      </p:sp>
      <p:sp>
        <p:nvSpPr>
          <p:cNvPr id="124" name="C0P1Name"/>
          <p:cNvSpPr txBox="1"/>
          <p:nvPr/>
        </p:nvSpPr>
        <p:spPr>
          <a:xfrm>
            <a:off x="9320000" y="4895000"/>
            <a:ext cx="3459846" cy="495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pPr algn="l">
              <a:lnSpc>
                <a:spcPct val="108000"/>
              </a:lnSpc>
            </a:pPr>
            <a:r>
              <a:rPr lang="el-GR" sz="1500" b="1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Ενίσχυση παραγωγικών επενδύσεων για άμυνα &amp; ασφάλεια</a:t>
            </a:r>
          </a:p>
        </p:txBody>
      </p:sp>
      <p:sp>
        <p:nvSpPr>
          <p:cNvPr id="125" name="C0P2Bg"/>
          <p:cNvSpPr/>
          <p:nvPr/>
        </p:nvSpPr>
        <p:spPr>
          <a:xfrm>
            <a:off x="8500000" y="5530000"/>
            <a:ext cx="4379846" cy="655000"/>
          </a:xfrm>
          <a:prstGeom prst="rect">
            <a:avLst/>
          </a:prstGeom>
          <a:solidFill>
            <a:srgbClr val="FFFFFF"/>
          </a:solidFill>
          <a:ln w="4445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126" name="C0P2Chip"/>
          <p:cNvSpPr/>
          <p:nvPr/>
        </p:nvSpPr>
        <p:spPr>
          <a:xfrm>
            <a:off x="8620000" y="5667500"/>
            <a:ext cx="500000" cy="380000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127" name="C0P2Code"/>
          <p:cNvSpPr txBox="1"/>
          <p:nvPr/>
        </p:nvSpPr>
        <p:spPr>
          <a:xfrm>
            <a:off x="8620000" y="5707500"/>
            <a:ext cx="500000" cy="3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13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Π9</a:t>
            </a:r>
          </a:p>
        </p:txBody>
      </p:sp>
      <p:sp>
        <p:nvSpPr>
          <p:cNvPr id="128" name="C0P2Name"/>
          <p:cNvSpPr txBox="1"/>
          <p:nvPr/>
        </p:nvSpPr>
        <p:spPr>
          <a:xfrm>
            <a:off x="9320000" y="5610000"/>
            <a:ext cx="3459846" cy="495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pPr algn="l">
              <a:lnSpc>
                <a:spcPct val="108000"/>
              </a:lnSpc>
            </a:pPr>
            <a:r>
              <a:rPr lang="el-GR" sz="1500" b="1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Προσαρμογή επιχειρήσεων &amp; δεξιότητες σε τεχνολογίες STEP</a:t>
            </a:r>
          </a:p>
        </p:txBody>
      </p:sp>
      <p:sp>
        <p:nvSpPr>
          <p:cNvPr id="129" name="C0P3Bg"/>
          <p:cNvSpPr/>
          <p:nvPr/>
        </p:nvSpPr>
        <p:spPr>
          <a:xfrm>
            <a:off x="8500000" y="6245000"/>
            <a:ext cx="4379846" cy="655000"/>
          </a:xfrm>
          <a:prstGeom prst="rect">
            <a:avLst/>
          </a:prstGeom>
          <a:solidFill>
            <a:srgbClr val="FFFFFF"/>
          </a:solidFill>
          <a:ln w="4445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130" name="C0P3Chip"/>
          <p:cNvSpPr/>
          <p:nvPr/>
        </p:nvSpPr>
        <p:spPr>
          <a:xfrm>
            <a:off x="8620000" y="6382500"/>
            <a:ext cx="500000" cy="380000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131" name="C0P3Code"/>
          <p:cNvSpPr txBox="1"/>
          <p:nvPr/>
        </p:nvSpPr>
        <p:spPr>
          <a:xfrm>
            <a:off x="8620000" y="6422500"/>
            <a:ext cx="500000" cy="3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13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Π10</a:t>
            </a:r>
          </a:p>
        </p:txBody>
      </p:sp>
      <p:sp>
        <p:nvSpPr>
          <p:cNvPr id="132" name="C0P3Name"/>
          <p:cNvSpPr txBox="1"/>
          <p:nvPr/>
        </p:nvSpPr>
        <p:spPr>
          <a:xfrm>
            <a:off x="9320000" y="6325000"/>
            <a:ext cx="3459846" cy="495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pPr algn="l">
              <a:lnSpc>
                <a:spcPct val="108000"/>
              </a:lnSpc>
            </a:pPr>
            <a:r>
              <a:rPr lang="el-GR" sz="1500" b="1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Προσαρμογή επιχειρήσεων &amp; δεξιότητες για άμυνα &amp; ασφάλεια</a:t>
            </a:r>
          </a:p>
        </p:txBody>
      </p:sp>
      <p:sp>
        <p:nvSpPr>
          <p:cNvPr id="133" name="Card1Bg"/>
          <p:cNvSpPr/>
          <p:nvPr/>
        </p:nvSpPr>
        <p:spPr>
          <a:xfrm>
            <a:off x="13279846" y="1900000"/>
            <a:ext cx="4779846" cy="5200000"/>
          </a:xfrm>
          <a:prstGeom prst="rect">
            <a:avLst/>
          </a:prstGeom>
          <a:solidFill>
            <a:srgbClr val="F7F9FB"/>
          </a:solidFill>
          <a:ln w="6350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134" name="Card1Header"/>
          <p:cNvSpPr/>
          <p:nvPr/>
        </p:nvSpPr>
        <p:spPr>
          <a:xfrm>
            <a:off x="13279846" y="1900000"/>
            <a:ext cx="4779846" cy="1400000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135" name="Card1Name"/>
          <p:cNvSpPr txBox="1"/>
          <p:nvPr/>
        </p:nvSpPr>
        <p:spPr>
          <a:xfrm>
            <a:off x="13529846" y="2150000"/>
            <a:ext cx="2379846" cy="9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 fontScale="92500"/>
          </a:bodyPr>
          <a:lstStyle/>
          <a:p>
            <a:pPr algn="l">
              <a:lnSpc>
                <a:spcPct val="105000"/>
              </a:lnSpc>
            </a:pPr>
            <a:r>
              <a:rPr lang="el-GR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Ανθρώπινο Δυναμικό &amp; Κοιν. Συνοχή</a:t>
            </a:r>
          </a:p>
        </p:txBody>
      </p:sp>
      <p:sp>
        <p:nvSpPr>
          <p:cNvPr id="136" name="Card1Pct"/>
          <p:cNvSpPr txBox="1"/>
          <p:nvPr/>
        </p:nvSpPr>
        <p:spPr>
          <a:xfrm>
            <a:off x="15859692" y="2150000"/>
            <a:ext cx="2000000" cy="9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l-GR" sz="2600" b="1" dirty="0">
                <a:solidFill>
                  <a:srgbClr val="29B2D6"/>
                </a:solidFill>
                <a:latin typeface="Calibri"/>
                <a:ea typeface="Calibri"/>
                <a:cs typeface="Calibri"/>
              </a:rPr>
              <a:t>10,70%</a:t>
            </a:r>
          </a:p>
        </p:txBody>
      </p:sp>
      <p:sp>
        <p:nvSpPr>
          <p:cNvPr id="137" name="Card1DD"/>
          <p:cNvSpPr txBox="1"/>
          <p:nvPr/>
        </p:nvSpPr>
        <p:spPr>
          <a:xfrm>
            <a:off x="13529846" y="3450000"/>
            <a:ext cx="2139923" cy="5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16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ΔΔ: 398,1 εκ. €</a:t>
            </a:r>
          </a:p>
        </p:txBody>
      </p:sp>
      <p:sp>
        <p:nvSpPr>
          <p:cNvPr id="138" name="Card1ES"/>
          <p:cNvSpPr txBox="1"/>
          <p:nvPr/>
        </p:nvSpPr>
        <p:spPr>
          <a:xfrm>
            <a:off x="15669769" y="3450000"/>
            <a:ext cx="2139923" cy="5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l-GR" sz="1600" b="1" dirty="0">
                <a:solidFill>
                  <a:srgbClr val="95C11F"/>
                </a:solidFill>
                <a:latin typeface="Calibri"/>
                <a:ea typeface="Calibri"/>
                <a:cs typeface="Calibri"/>
              </a:rPr>
              <a:t>ΕΣ: 355,7 εκ. €</a:t>
            </a:r>
          </a:p>
        </p:txBody>
      </p:sp>
      <p:sp>
        <p:nvSpPr>
          <p:cNvPr id="139" name="C1P0Bg"/>
          <p:cNvSpPr/>
          <p:nvPr/>
        </p:nvSpPr>
        <p:spPr>
          <a:xfrm>
            <a:off x="13479846" y="4100000"/>
            <a:ext cx="4379846" cy="893333"/>
          </a:xfrm>
          <a:prstGeom prst="rect">
            <a:avLst/>
          </a:prstGeom>
          <a:solidFill>
            <a:srgbClr val="FFFFFF"/>
          </a:solidFill>
          <a:ln w="4445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140" name="C1P0Chip"/>
          <p:cNvSpPr/>
          <p:nvPr/>
        </p:nvSpPr>
        <p:spPr>
          <a:xfrm>
            <a:off x="13599846" y="4356666"/>
            <a:ext cx="500000" cy="380000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141" name="C1P0Code"/>
          <p:cNvSpPr txBox="1"/>
          <p:nvPr/>
        </p:nvSpPr>
        <p:spPr>
          <a:xfrm>
            <a:off x="13599846" y="4396666"/>
            <a:ext cx="500000" cy="3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13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Π8</a:t>
            </a:r>
          </a:p>
        </p:txBody>
      </p:sp>
      <p:sp>
        <p:nvSpPr>
          <p:cNvPr id="142" name="C1P0Name"/>
          <p:cNvSpPr txBox="1"/>
          <p:nvPr/>
        </p:nvSpPr>
        <p:spPr>
          <a:xfrm>
            <a:off x="14299846" y="4180000"/>
            <a:ext cx="3459846" cy="73333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8000"/>
              </a:lnSpc>
            </a:pPr>
            <a:r>
              <a:rPr lang="el-GR" sz="1500" b="1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Ενίσχυση δεξιοτήτων για Στρατηγικές Τεχνολογίες (STEP)</a:t>
            </a:r>
          </a:p>
        </p:txBody>
      </p:sp>
      <p:sp>
        <p:nvSpPr>
          <p:cNvPr id="143" name="C1P1Bg"/>
          <p:cNvSpPr/>
          <p:nvPr/>
        </p:nvSpPr>
        <p:spPr>
          <a:xfrm>
            <a:off x="13479846" y="5053333"/>
            <a:ext cx="4379846" cy="893333"/>
          </a:xfrm>
          <a:prstGeom prst="rect">
            <a:avLst/>
          </a:prstGeom>
          <a:solidFill>
            <a:srgbClr val="FFFFFF"/>
          </a:solidFill>
          <a:ln w="4445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144" name="C1P1Chip"/>
          <p:cNvSpPr/>
          <p:nvPr/>
        </p:nvSpPr>
        <p:spPr>
          <a:xfrm>
            <a:off x="13599846" y="5309999"/>
            <a:ext cx="500000" cy="380000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145" name="C1P1Code"/>
          <p:cNvSpPr txBox="1"/>
          <p:nvPr/>
        </p:nvSpPr>
        <p:spPr>
          <a:xfrm>
            <a:off x="13599846" y="5349999"/>
            <a:ext cx="500000" cy="3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13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Π9</a:t>
            </a:r>
          </a:p>
        </p:txBody>
      </p:sp>
      <p:sp>
        <p:nvSpPr>
          <p:cNvPr id="146" name="C1P1Name"/>
          <p:cNvSpPr txBox="1"/>
          <p:nvPr/>
        </p:nvSpPr>
        <p:spPr>
          <a:xfrm>
            <a:off x="14299846" y="5133333"/>
            <a:ext cx="3459846" cy="73333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8000"/>
              </a:lnSpc>
            </a:pPr>
            <a:r>
              <a:rPr lang="el-GR" sz="1500" b="1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Ενίσχυση δεξιοτήτων σε αμυντικές τεχνολογίες (STEP)</a:t>
            </a:r>
          </a:p>
        </p:txBody>
      </p:sp>
      <p:sp>
        <p:nvSpPr>
          <p:cNvPr id="147" name="C1P2Bg"/>
          <p:cNvSpPr/>
          <p:nvPr/>
        </p:nvSpPr>
        <p:spPr>
          <a:xfrm>
            <a:off x="13479846" y="6006666"/>
            <a:ext cx="4379846" cy="893333"/>
          </a:xfrm>
          <a:prstGeom prst="rect">
            <a:avLst/>
          </a:prstGeom>
          <a:solidFill>
            <a:srgbClr val="FFFFFF"/>
          </a:solidFill>
          <a:ln w="4445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148" name="C1P2Chip"/>
          <p:cNvSpPr/>
          <p:nvPr/>
        </p:nvSpPr>
        <p:spPr>
          <a:xfrm>
            <a:off x="13599846" y="6263332"/>
            <a:ext cx="500000" cy="380000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149" name="C1P2Code"/>
          <p:cNvSpPr txBox="1"/>
          <p:nvPr/>
        </p:nvSpPr>
        <p:spPr>
          <a:xfrm>
            <a:off x="13599846" y="6303332"/>
            <a:ext cx="500000" cy="3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13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Π10</a:t>
            </a:r>
          </a:p>
        </p:txBody>
      </p:sp>
      <p:sp>
        <p:nvSpPr>
          <p:cNvPr id="150" name="C1P2Name"/>
          <p:cNvSpPr txBox="1"/>
          <p:nvPr/>
        </p:nvSpPr>
        <p:spPr>
          <a:xfrm>
            <a:off x="14299846" y="6086666"/>
            <a:ext cx="3459846" cy="73333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pPr algn="l">
              <a:lnSpc>
                <a:spcPct val="108000"/>
              </a:lnSpc>
            </a:pPr>
            <a:r>
              <a:rPr lang="el-GR" sz="1500" b="1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Ενίσχυση δεξιοτήτων σε πολ. ετοιμότητα, αμυντική βιομηχανία &amp; ασφάλεια κυβερνοχώρου</a:t>
            </a:r>
          </a:p>
        </p:txBody>
      </p:sp>
      <p:sp>
        <p:nvSpPr>
          <p:cNvPr id="151" name="Card2Bg"/>
          <p:cNvSpPr/>
          <p:nvPr/>
        </p:nvSpPr>
        <p:spPr>
          <a:xfrm>
            <a:off x="18259692" y="1900000"/>
            <a:ext cx="4779846" cy="5200000"/>
          </a:xfrm>
          <a:prstGeom prst="rect">
            <a:avLst/>
          </a:prstGeom>
          <a:solidFill>
            <a:srgbClr val="F7F9FB"/>
          </a:solidFill>
          <a:ln w="6350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152" name="Card2Header"/>
          <p:cNvSpPr/>
          <p:nvPr/>
        </p:nvSpPr>
        <p:spPr>
          <a:xfrm>
            <a:off x="18259692" y="1900000"/>
            <a:ext cx="4779846" cy="1400000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153" name="Card2Name"/>
          <p:cNvSpPr txBox="1"/>
          <p:nvPr/>
        </p:nvSpPr>
        <p:spPr>
          <a:xfrm>
            <a:off x="18509692" y="2150000"/>
            <a:ext cx="2379846" cy="9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5000"/>
              </a:lnSpc>
            </a:pPr>
            <a:r>
              <a:rPr lang="el-GR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Περιβάλλον &amp; Κλιματική Αλλαγή</a:t>
            </a:r>
          </a:p>
        </p:txBody>
      </p:sp>
      <p:sp>
        <p:nvSpPr>
          <p:cNvPr id="154" name="Card2Pct"/>
          <p:cNvSpPr txBox="1"/>
          <p:nvPr/>
        </p:nvSpPr>
        <p:spPr>
          <a:xfrm>
            <a:off x="20839538" y="2150000"/>
            <a:ext cx="2000000" cy="9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l-GR" sz="2600" b="1" dirty="0">
                <a:solidFill>
                  <a:srgbClr val="29B2D6"/>
                </a:solidFill>
                <a:latin typeface="Calibri"/>
                <a:ea typeface="Calibri"/>
                <a:cs typeface="Calibri"/>
              </a:rPr>
              <a:t>10,27%</a:t>
            </a:r>
          </a:p>
        </p:txBody>
      </p:sp>
      <p:sp>
        <p:nvSpPr>
          <p:cNvPr id="155" name="Card2DD"/>
          <p:cNvSpPr txBox="1"/>
          <p:nvPr/>
        </p:nvSpPr>
        <p:spPr>
          <a:xfrm>
            <a:off x="18509692" y="3450000"/>
            <a:ext cx="2139923" cy="5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16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ΔΔ: 367,0 εκ. €</a:t>
            </a:r>
          </a:p>
        </p:txBody>
      </p:sp>
      <p:sp>
        <p:nvSpPr>
          <p:cNvPr id="156" name="Card2ES"/>
          <p:cNvSpPr txBox="1"/>
          <p:nvPr/>
        </p:nvSpPr>
        <p:spPr>
          <a:xfrm>
            <a:off x="20649615" y="3450000"/>
            <a:ext cx="2139923" cy="5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l-GR" sz="1600" b="1" dirty="0">
                <a:solidFill>
                  <a:srgbClr val="95C11F"/>
                </a:solidFill>
                <a:latin typeface="Calibri"/>
                <a:ea typeface="Calibri"/>
                <a:cs typeface="Calibri"/>
              </a:rPr>
              <a:t>ΕΣ: 305,8 εκ. €</a:t>
            </a:r>
          </a:p>
        </p:txBody>
      </p:sp>
      <p:sp>
        <p:nvSpPr>
          <p:cNvPr id="157" name="C2P0Bg"/>
          <p:cNvSpPr/>
          <p:nvPr/>
        </p:nvSpPr>
        <p:spPr>
          <a:xfrm>
            <a:off x="18459692" y="4100000"/>
            <a:ext cx="4379846" cy="893333"/>
          </a:xfrm>
          <a:prstGeom prst="rect">
            <a:avLst/>
          </a:prstGeom>
          <a:solidFill>
            <a:srgbClr val="FFFFFF"/>
          </a:solidFill>
          <a:ln w="4445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158" name="C2P0Chip"/>
          <p:cNvSpPr/>
          <p:nvPr/>
        </p:nvSpPr>
        <p:spPr>
          <a:xfrm>
            <a:off x="18579692" y="4356666"/>
            <a:ext cx="500000" cy="380000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159" name="C2P0Code"/>
          <p:cNvSpPr txBox="1"/>
          <p:nvPr/>
        </p:nvSpPr>
        <p:spPr>
          <a:xfrm>
            <a:off x="18579692" y="4396666"/>
            <a:ext cx="500000" cy="3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13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Π10</a:t>
            </a:r>
          </a:p>
        </p:txBody>
      </p:sp>
      <p:sp>
        <p:nvSpPr>
          <p:cNvPr id="160" name="C2P0Name"/>
          <p:cNvSpPr txBox="1"/>
          <p:nvPr/>
        </p:nvSpPr>
        <p:spPr>
          <a:xfrm>
            <a:off x="19279692" y="4180000"/>
            <a:ext cx="3459846" cy="73333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8000"/>
              </a:lnSpc>
            </a:pPr>
            <a:r>
              <a:rPr lang="el-GR" sz="1500" b="1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Βιώσιμη διαχείριση &amp; ανθεκτικότητα υδάτινων πόρων</a:t>
            </a:r>
          </a:p>
        </p:txBody>
      </p:sp>
      <p:sp>
        <p:nvSpPr>
          <p:cNvPr id="161" name="C2P1Bg"/>
          <p:cNvSpPr/>
          <p:nvPr/>
        </p:nvSpPr>
        <p:spPr>
          <a:xfrm>
            <a:off x="18459692" y="5053333"/>
            <a:ext cx="4379846" cy="893333"/>
          </a:xfrm>
          <a:prstGeom prst="rect">
            <a:avLst/>
          </a:prstGeom>
          <a:solidFill>
            <a:srgbClr val="FFFFFF"/>
          </a:solidFill>
          <a:ln w="4445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162" name="C2P1Chip"/>
          <p:cNvSpPr/>
          <p:nvPr/>
        </p:nvSpPr>
        <p:spPr>
          <a:xfrm>
            <a:off x="18579692" y="5309999"/>
            <a:ext cx="500000" cy="380000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163" name="C2P1Code"/>
          <p:cNvSpPr txBox="1"/>
          <p:nvPr/>
        </p:nvSpPr>
        <p:spPr>
          <a:xfrm>
            <a:off x="18579692" y="5349999"/>
            <a:ext cx="500000" cy="3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13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Π11</a:t>
            </a:r>
          </a:p>
        </p:txBody>
      </p:sp>
      <p:sp>
        <p:nvSpPr>
          <p:cNvPr id="164" name="C2P1Name"/>
          <p:cNvSpPr txBox="1"/>
          <p:nvPr/>
        </p:nvSpPr>
        <p:spPr>
          <a:xfrm>
            <a:off x="19279692" y="5133333"/>
            <a:ext cx="3459846" cy="73333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8000"/>
              </a:lnSpc>
            </a:pPr>
            <a:r>
              <a:rPr lang="el-GR" sz="1500" b="1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Πρόσβαση σε προσιτή &amp; βιώσιμη στέγαση</a:t>
            </a:r>
          </a:p>
        </p:txBody>
      </p:sp>
      <p:sp>
        <p:nvSpPr>
          <p:cNvPr id="165" name="C2P2Bg"/>
          <p:cNvSpPr/>
          <p:nvPr/>
        </p:nvSpPr>
        <p:spPr>
          <a:xfrm>
            <a:off x="18459692" y="6006666"/>
            <a:ext cx="4379846" cy="893333"/>
          </a:xfrm>
          <a:prstGeom prst="rect">
            <a:avLst/>
          </a:prstGeom>
          <a:solidFill>
            <a:srgbClr val="FFFFFF"/>
          </a:solidFill>
          <a:ln w="4445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166" name="C2P2Chip"/>
          <p:cNvSpPr/>
          <p:nvPr/>
        </p:nvSpPr>
        <p:spPr>
          <a:xfrm>
            <a:off x="18579692" y="6263332"/>
            <a:ext cx="500000" cy="380000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167" name="C2P2Code"/>
          <p:cNvSpPr txBox="1"/>
          <p:nvPr/>
        </p:nvSpPr>
        <p:spPr>
          <a:xfrm>
            <a:off x="18579692" y="6303332"/>
            <a:ext cx="500000" cy="3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13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Π12</a:t>
            </a:r>
          </a:p>
        </p:txBody>
      </p:sp>
      <p:sp>
        <p:nvSpPr>
          <p:cNvPr id="168" name="C2P2Name"/>
          <p:cNvSpPr txBox="1"/>
          <p:nvPr/>
        </p:nvSpPr>
        <p:spPr>
          <a:xfrm>
            <a:off x="19279692" y="6086666"/>
            <a:ext cx="3459846" cy="73333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8000"/>
              </a:lnSpc>
            </a:pPr>
            <a:r>
              <a:rPr lang="el-GR" sz="1500" b="1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Ενεργειακές διασυνδέσεις &amp; υποστηρικτικές υποδομές</a:t>
            </a:r>
          </a:p>
        </p:txBody>
      </p:sp>
      <p:sp>
        <p:nvSpPr>
          <p:cNvPr id="169" name="Card3Bg"/>
          <p:cNvSpPr/>
          <p:nvPr/>
        </p:nvSpPr>
        <p:spPr>
          <a:xfrm>
            <a:off x="10789923" y="7300000"/>
            <a:ext cx="4779846" cy="5200000"/>
          </a:xfrm>
          <a:prstGeom prst="rect">
            <a:avLst/>
          </a:prstGeom>
          <a:solidFill>
            <a:srgbClr val="F7F9FB"/>
          </a:solidFill>
          <a:ln w="6350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170" name="Card3Header"/>
          <p:cNvSpPr/>
          <p:nvPr/>
        </p:nvSpPr>
        <p:spPr>
          <a:xfrm>
            <a:off x="10789923" y="7300000"/>
            <a:ext cx="4779846" cy="1400000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171" name="Card3Name"/>
          <p:cNvSpPr txBox="1"/>
          <p:nvPr/>
        </p:nvSpPr>
        <p:spPr>
          <a:xfrm>
            <a:off x="11039923" y="7550000"/>
            <a:ext cx="2379846" cy="9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5000"/>
              </a:lnSpc>
            </a:pPr>
            <a:r>
              <a:rPr lang="el-GR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Μεταφορές</a:t>
            </a:r>
          </a:p>
        </p:txBody>
      </p:sp>
      <p:sp>
        <p:nvSpPr>
          <p:cNvPr id="172" name="Card3Pct"/>
          <p:cNvSpPr txBox="1"/>
          <p:nvPr/>
        </p:nvSpPr>
        <p:spPr>
          <a:xfrm>
            <a:off x="13369769" y="7550000"/>
            <a:ext cx="2000000" cy="9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l-GR" sz="2600" b="1" dirty="0">
                <a:solidFill>
                  <a:srgbClr val="29B2D6"/>
                </a:solidFill>
                <a:latin typeface="Calibri"/>
                <a:ea typeface="Calibri"/>
                <a:cs typeface="Calibri"/>
              </a:rPr>
              <a:t>10,00%</a:t>
            </a:r>
          </a:p>
        </p:txBody>
      </p:sp>
      <p:sp>
        <p:nvSpPr>
          <p:cNvPr id="173" name="Card3DD"/>
          <p:cNvSpPr txBox="1"/>
          <p:nvPr/>
        </p:nvSpPr>
        <p:spPr>
          <a:xfrm>
            <a:off x="11039923" y="8850000"/>
            <a:ext cx="2139923" cy="5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16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ΔΔ: 195,2 εκ. €</a:t>
            </a:r>
          </a:p>
        </p:txBody>
      </p:sp>
      <p:sp>
        <p:nvSpPr>
          <p:cNvPr id="174" name="Card3ES"/>
          <p:cNvSpPr txBox="1"/>
          <p:nvPr/>
        </p:nvSpPr>
        <p:spPr>
          <a:xfrm>
            <a:off x="13179846" y="8850000"/>
            <a:ext cx="2139923" cy="5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l-GR" sz="1600" b="1" dirty="0">
                <a:solidFill>
                  <a:srgbClr val="95C11F"/>
                </a:solidFill>
                <a:latin typeface="Calibri"/>
                <a:ea typeface="Calibri"/>
                <a:cs typeface="Calibri"/>
              </a:rPr>
              <a:t>ΕΣ: 185,4 εκ. €</a:t>
            </a:r>
          </a:p>
        </p:txBody>
      </p:sp>
      <p:sp>
        <p:nvSpPr>
          <p:cNvPr id="175" name="C3P0Bg"/>
          <p:cNvSpPr/>
          <p:nvPr/>
        </p:nvSpPr>
        <p:spPr>
          <a:xfrm>
            <a:off x="10989923" y="9500000"/>
            <a:ext cx="4379846" cy="900000"/>
          </a:xfrm>
          <a:prstGeom prst="rect">
            <a:avLst/>
          </a:prstGeom>
          <a:solidFill>
            <a:srgbClr val="FFFFFF"/>
          </a:solidFill>
          <a:ln w="4445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176" name="C3P0Chip"/>
          <p:cNvSpPr/>
          <p:nvPr/>
        </p:nvSpPr>
        <p:spPr>
          <a:xfrm>
            <a:off x="11109923" y="9760000"/>
            <a:ext cx="500000" cy="380000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177" name="C3P0Code"/>
          <p:cNvSpPr txBox="1"/>
          <p:nvPr/>
        </p:nvSpPr>
        <p:spPr>
          <a:xfrm>
            <a:off x="11109923" y="9800000"/>
            <a:ext cx="500000" cy="3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13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Π12</a:t>
            </a:r>
          </a:p>
        </p:txBody>
      </p:sp>
      <p:sp>
        <p:nvSpPr>
          <p:cNvPr id="178" name="C3P0Name"/>
          <p:cNvSpPr txBox="1"/>
          <p:nvPr/>
        </p:nvSpPr>
        <p:spPr>
          <a:xfrm>
            <a:off x="11809923" y="9580000"/>
            <a:ext cx="3459846" cy="74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pPr algn="l">
              <a:lnSpc>
                <a:spcPct val="108000"/>
              </a:lnSpc>
            </a:pPr>
            <a:r>
              <a:rPr lang="el-GR" sz="1500" b="1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Ανθεκτικές αμυντικές υποδομές &amp; προμήθειες για πολιτική ετοιμότητα και ασφάλεια (Ταμείο Συνοχής)</a:t>
            </a:r>
          </a:p>
        </p:txBody>
      </p:sp>
      <p:sp>
        <p:nvSpPr>
          <p:cNvPr id="179" name="Card4Bg"/>
          <p:cNvSpPr/>
          <p:nvPr/>
        </p:nvSpPr>
        <p:spPr>
          <a:xfrm>
            <a:off x="15769769" y="7300000"/>
            <a:ext cx="4779846" cy="5200000"/>
          </a:xfrm>
          <a:prstGeom prst="rect">
            <a:avLst/>
          </a:prstGeom>
          <a:solidFill>
            <a:srgbClr val="F7F9FB"/>
          </a:solidFill>
          <a:ln w="6350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180" name="Card4Header"/>
          <p:cNvSpPr/>
          <p:nvPr/>
        </p:nvSpPr>
        <p:spPr>
          <a:xfrm>
            <a:off x="15769769" y="7300000"/>
            <a:ext cx="4779846" cy="1400000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181" name="Card4Name"/>
          <p:cNvSpPr txBox="1"/>
          <p:nvPr/>
        </p:nvSpPr>
        <p:spPr>
          <a:xfrm>
            <a:off x="16019769" y="7550000"/>
            <a:ext cx="2379846" cy="9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5000"/>
              </a:lnSpc>
            </a:pPr>
            <a:r>
              <a:rPr lang="el-GR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Πολιτική Προστασία</a:t>
            </a:r>
          </a:p>
        </p:txBody>
      </p:sp>
      <p:sp>
        <p:nvSpPr>
          <p:cNvPr id="182" name="Card4Pct"/>
          <p:cNvSpPr txBox="1"/>
          <p:nvPr/>
        </p:nvSpPr>
        <p:spPr>
          <a:xfrm>
            <a:off x="18349615" y="7550000"/>
            <a:ext cx="2000000" cy="9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l-GR" sz="2600" b="1" dirty="0">
                <a:solidFill>
                  <a:srgbClr val="29B2D6"/>
                </a:solidFill>
                <a:latin typeface="Calibri"/>
                <a:ea typeface="Calibri"/>
                <a:cs typeface="Calibri"/>
              </a:rPr>
              <a:t>10,08%</a:t>
            </a:r>
          </a:p>
        </p:txBody>
      </p:sp>
      <p:sp>
        <p:nvSpPr>
          <p:cNvPr id="183" name="Card4DD"/>
          <p:cNvSpPr txBox="1"/>
          <p:nvPr/>
        </p:nvSpPr>
        <p:spPr>
          <a:xfrm>
            <a:off x="16019769" y="8850000"/>
            <a:ext cx="2139923" cy="5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16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ΔΔ: 72,3 εκ. €</a:t>
            </a:r>
          </a:p>
        </p:txBody>
      </p:sp>
      <p:sp>
        <p:nvSpPr>
          <p:cNvPr id="184" name="Card4ES"/>
          <p:cNvSpPr txBox="1"/>
          <p:nvPr/>
        </p:nvSpPr>
        <p:spPr>
          <a:xfrm>
            <a:off x="18159692" y="8850000"/>
            <a:ext cx="2139923" cy="5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l-GR" sz="1600" b="1" dirty="0">
                <a:solidFill>
                  <a:srgbClr val="95C11F"/>
                </a:solidFill>
                <a:latin typeface="Calibri"/>
                <a:ea typeface="Calibri"/>
                <a:cs typeface="Calibri"/>
              </a:rPr>
              <a:t>ΕΣ: 57,5 εκ. €</a:t>
            </a:r>
          </a:p>
        </p:txBody>
      </p:sp>
      <p:sp>
        <p:nvSpPr>
          <p:cNvPr id="185" name="C4P0Bg"/>
          <p:cNvSpPr/>
          <p:nvPr/>
        </p:nvSpPr>
        <p:spPr>
          <a:xfrm>
            <a:off x="15969769" y="9500000"/>
            <a:ext cx="4379846" cy="900000"/>
          </a:xfrm>
          <a:prstGeom prst="rect">
            <a:avLst/>
          </a:prstGeom>
          <a:solidFill>
            <a:srgbClr val="FFFFFF"/>
          </a:solidFill>
          <a:ln w="4445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186" name="C4P0Chip"/>
          <p:cNvSpPr/>
          <p:nvPr/>
        </p:nvSpPr>
        <p:spPr>
          <a:xfrm>
            <a:off x="16089769" y="9760000"/>
            <a:ext cx="500000" cy="380000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187" name="C4P0Code"/>
          <p:cNvSpPr txBox="1"/>
          <p:nvPr/>
        </p:nvSpPr>
        <p:spPr>
          <a:xfrm>
            <a:off x="16089769" y="9800000"/>
            <a:ext cx="500000" cy="3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13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Π6</a:t>
            </a:r>
          </a:p>
        </p:txBody>
      </p:sp>
      <p:sp>
        <p:nvSpPr>
          <p:cNvPr id="188" name="C4P0Name"/>
          <p:cNvSpPr txBox="1"/>
          <p:nvPr/>
        </p:nvSpPr>
        <p:spPr>
          <a:xfrm>
            <a:off x="16789769" y="9580000"/>
            <a:ext cx="3459846" cy="74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8000"/>
              </a:lnSpc>
            </a:pPr>
            <a:r>
              <a:rPr lang="el-GR" sz="1500" b="1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Στήριξη της άμυνας, της ασφάλειας &amp; της πολιτικής ετοιμότητας (ΣΠ3)</a:t>
            </a:r>
          </a:p>
        </p:txBody>
      </p:sp>
      <p:sp>
        <p:nvSpPr>
          <p:cNvPr id="9990" name="DateFooter"/>
          <p:cNvSpPr txBox="1"/>
          <p:nvPr/>
        </p:nvSpPr>
        <p:spPr>
          <a:xfrm>
            <a:off x="18500000" y="13100000"/>
            <a:ext cx="5000000" cy="4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l-GR" sz="1200" b="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Στοιχεία ΟΠΣ: 17/04/2026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Title"/>
          <p:cNvSpPr txBox="1"/>
          <p:nvPr/>
        </p:nvSpPr>
        <p:spPr>
          <a:xfrm>
            <a:off x="1200000" y="600000"/>
            <a:ext cx="21800000" cy="11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38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Επικείμενες Προσκλήσεις ανά Πρόγραμμα</a:t>
            </a:r>
          </a:p>
        </p:txBody>
      </p:sp>
      <p:sp>
        <p:nvSpPr>
          <p:cNvPr id="702" name="Subtitle"/>
          <p:cNvSpPr txBox="1"/>
          <p:nvPr/>
        </p:nvSpPr>
        <p:spPr>
          <a:xfrm>
            <a:off x="1200000" y="1300000"/>
            <a:ext cx="21800000" cy="5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20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Ενδεικτικές νέες δράσεις ανά Τομεακό Πρόγραμμα</a:t>
            </a:r>
          </a:p>
        </p:txBody>
      </p:sp>
      <p:sp>
        <p:nvSpPr>
          <p:cNvPr id="701" name="TitleLine"/>
          <p:cNvSpPr/>
          <p:nvPr/>
        </p:nvSpPr>
        <p:spPr>
          <a:xfrm>
            <a:off x="1200000" y="2050000"/>
            <a:ext cx="3500000" cy="45000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710" name="Col1Bg"/>
          <p:cNvSpPr/>
          <p:nvPr/>
        </p:nvSpPr>
        <p:spPr>
          <a:xfrm>
            <a:off x="1200000" y="2300000"/>
            <a:ext cx="4200000" cy="8800000"/>
          </a:xfrm>
          <a:prstGeom prst="rect">
            <a:avLst/>
          </a:prstGeom>
          <a:solidFill>
            <a:srgbClr val="F7F9FB"/>
          </a:solidFill>
          <a:ln w="6350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711" name="Col1Bar"/>
          <p:cNvSpPr/>
          <p:nvPr/>
        </p:nvSpPr>
        <p:spPr>
          <a:xfrm>
            <a:off x="1200000" y="2300000"/>
            <a:ext cx="4200000" cy="100000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713" name="Col1Name"/>
          <p:cNvSpPr txBox="1"/>
          <p:nvPr/>
        </p:nvSpPr>
        <p:spPr>
          <a:xfrm>
            <a:off x="1200000" y="2500000"/>
            <a:ext cx="4200000" cy="10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26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Ανταγωνιστικότητα</a:t>
            </a:r>
          </a:p>
        </p:txBody>
      </p:sp>
      <p:sp>
        <p:nvSpPr>
          <p:cNvPr id="714" name="Col1List"/>
          <p:cNvSpPr txBox="1"/>
          <p:nvPr/>
        </p:nvSpPr>
        <p:spPr>
          <a:xfrm>
            <a:off x="1450000" y="3700000"/>
            <a:ext cx="3700000" cy="80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marL="228600" indent="-228600" algn="l">
              <a:lnSpc>
                <a:spcPct val="115000"/>
              </a:lnSpc>
              <a:spcBef>
                <a:spcPts val="250"/>
              </a:spcBef>
              <a:spcAft>
                <a:spcPts val="250"/>
              </a:spcAft>
              <a:buClr>
                <a:srgbClr val="003B6F"/>
              </a:buClr>
              <a:buFont typeface="Arial"/>
              <a:buChar char="■"/>
            </a:pPr>
            <a:r>
              <a:rPr lang="el-GR" sz="1600" dirty="0" err="1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Ενδοεπιχειρησιακή</a:t>
            </a:r>
            <a:r>
              <a:rPr lang="el-GR" sz="16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 κατάρτιση  σε αντικείμενα που εμπίπτουν:</a:t>
            </a:r>
          </a:p>
          <a:p>
            <a:pPr marL="1139503" lvl="1" indent="-228600">
              <a:lnSpc>
                <a:spcPct val="115000"/>
              </a:lnSpc>
              <a:spcBef>
                <a:spcPts val="250"/>
              </a:spcBef>
              <a:spcAft>
                <a:spcPts val="250"/>
              </a:spcAft>
              <a:buClr>
                <a:srgbClr val="003B6F"/>
              </a:buClr>
              <a:buFont typeface="Arial"/>
              <a:buChar char="■"/>
            </a:pPr>
            <a:r>
              <a:rPr lang="el-GR" sz="16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στις Στρατηγικές Τεχνολογίες για την Ευρώπη (</a:t>
            </a:r>
            <a:r>
              <a:rPr lang="en-GB" sz="16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STEP), </a:t>
            </a:r>
            <a:endParaRPr lang="el-GR" sz="1600" dirty="0">
              <a:solidFill>
                <a:srgbClr val="595959"/>
              </a:solidFill>
              <a:latin typeface="Calibri Light"/>
              <a:ea typeface="Calibri Light"/>
              <a:cs typeface="Calibri Light"/>
            </a:endParaRPr>
          </a:p>
          <a:p>
            <a:pPr marL="1139503" lvl="1" indent="-228600">
              <a:lnSpc>
                <a:spcPct val="115000"/>
              </a:lnSpc>
              <a:spcBef>
                <a:spcPts val="250"/>
              </a:spcBef>
              <a:spcAft>
                <a:spcPts val="250"/>
              </a:spcAft>
              <a:buClr>
                <a:srgbClr val="003B6F"/>
              </a:buClr>
              <a:buFont typeface="Arial"/>
              <a:buChar char="■"/>
            </a:pPr>
            <a:r>
              <a:rPr lang="el-GR" sz="16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 στους Τομείς Άμυνας και Ασφάλειας (</a:t>
            </a:r>
            <a:r>
              <a:rPr lang="en-GB" sz="16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Defence).</a:t>
            </a:r>
            <a:endParaRPr lang="el-GR" sz="1600" dirty="0">
              <a:solidFill>
                <a:srgbClr val="595959"/>
              </a:solidFill>
              <a:latin typeface="Calibri Light"/>
              <a:ea typeface="Calibri Light"/>
              <a:cs typeface="Calibri Light"/>
            </a:endParaRPr>
          </a:p>
          <a:p>
            <a:pPr marL="228600" indent="-228600" algn="l">
              <a:lnSpc>
                <a:spcPct val="115000"/>
              </a:lnSpc>
              <a:spcBef>
                <a:spcPts val="250"/>
              </a:spcBef>
              <a:spcAft>
                <a:spcPts val="250"/>
              </a:spcAft>
              <a:buClr>
                <a:srgbClr val="003B6F"/>
              </a:buClr>
              <a:buFont typeface="Arial"/>
              <a:buChar char="■"/>
            </a:pPr>
            <a:r>
              <a:rPr lang="el-GR" sz="16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Ενιαία Πρόσκληση STEP &amp; Defence για παραγωγικές επενδύσεις μεγάλων επιχειρήσεων</a:t>
            </a:r>
          </a:p>
          <a:p>
            <a:pPr marL="228600" indent="-228600" algn="l">
              <a:lnSpc>
                <a:spcPct val="115000"/>
              </a:lnSpc>
              <a:spcBef>
                <a:spcPts val="250"/>
              </a:spcBef>
              <a:spcAft>
                <a:spcPts val="250"/>
              </a:spcAft>
              <a:buClr>
                <a:srgbClr val="003B6F"/>
              </a:buClr>
              <a:buFont typeface="Arial"/>
              <a:buChar char="■"/>
            </a:pPr>
            <a:r>
              <a:rPr lang="el-GR" sz="16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Ενιαία Πρόσκληση </a:t>
            </a:r>
            <a:r>
              <a:rPr lang="en-GB" sz="16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STEP &amp; Defence </a:t>
            </a:r>
            <a:r>
              <a:rPr lang="el-GR" sz="16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για παραγωγικές επενδύσεις μικρομεσαίων επιχειρήσεων</a:t>
            </a:r>
          </a:p>
        </p:txBody>
      </p:sp>
      <p:sp>
        <p:nvSpPr>
          <p:cNvPr id="720" name="Col2Bg"/>
          <p:cNvSpPr/>
          <p:nvPr/>
        </p:nvSpPr>
        <p:spPr>
          <a:xfrm>
            <a:off x="5660000" y="2300000"/>
            <a:ext cx="4200000" cy="8800000"/>
          </a:xfrm>
          <a:prstGeom prst="rect">
            <a:avLst/>
          </a:prstGeom>
          <a:solidFill>
            <a:srgbClr val="F7F9FB"/>
          </a:solidFill>
          <a:ln w="6350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721" name="Col2Bar"/>
          <p:cNvSpPr/>
          <p:nvPr/>
        </p:nvSpPr>
        <p:spPr>
          <a:xfrm>
            <a:off x="5660000" y="2300000"/>
            <a:ext cx="4200000" cy="100000"/>
          </a:xfrm>
          <a:prstGeom prst="rect">
            <a:avLst/>
          </a:prstGeom>
          <a:solidFill>
            <a:srgbClr val="1E6BA8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723" name="Col2Name"/>
          <p:cNvSpPr txBox="1"/>
          <p:nvPr/>
        </p:nvSpPr>
        <p:spPr>
          <a:xfrm>
            <a:off x="5660000" y="2500000"/>
            <a:ext cx="4200000" cy="10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26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Μεταφορές</a:t>
            </a:r>
          </a:p>
        </p:txBody>
      </p:sp>
      <p:sp>
        <p:nvSpPr>
          <p:cNvPr id="724" name="Col2List"/>
          <p:cNvSpPr txBox="1"/>
          <p:nvPr/>
        </p:nvSpPr>
        <p:spPr>
          <a:xfrm>
            <a:off x="5910000" y="3700000"/>
            <a:ext cx="3700000" cy="80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marL="228600" indent="-228600" algn="l">
              <a:lnSpc>
                <a:spcPct val="115000"/>
              </a:lnSpc>
              <a:spcBef>
                <a:spcPts val="250"/>
              </a:spcBef>
              <a:spcAft>
                <a:spcPts val="250"/>
              </a:spcAft>
              <a:buClr>
                <a:srgbClr val="1E6BA8"/>
              </a:buClr>
              <a:buFont typeface="Arial"/>
              <a:buChar char="■"/>
            </a:pPr>
            <a:r>
              <a:rPr lang="el-GR" sz="16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Παρεμβάσεις βελτίωσης οδικής ασφάλειας</a:t>
            </a:r>
          </a:p>
          <a:p>
            <a:pPr marL="228600" indent="-228600" algn="l">
              <a:lnSpc>
                <a:spcPct val="115000"/>
              </a:lnSpc>
              <a:spcBef>
                <a:spcPts val="250"/>
              </a:spcBef>
              <a:spcAft>
                <a:spcPts val="250"/>
              </a:spcAft>
              <a:buClr>
                <a:srgbClr val="1E6BA8"/>
              </a:buClr>
              <a:buFont typeface="Arial"/>
              <a:buChar char="■"/>
            </a:pPr>
            <a:r>
              <a:rPr lang="el-GR" sz="16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Αναβάθμιση συστήματος αστικών μεταφορών σε περιφερειακούς Δήμους</a:t>
            </a:r>
          </a:p>
        </p:txBody>
      </p:sp>
      <p:sp>
        <p:nvSpPr>
          <p:cNvPr id="730" name="Col3Bg"/>
          <p:cNvSpPr/>
          <p:nvPr/>
        </p:nvSpPr>
        <p:spPr>
          <a:xfrm>
            <a:off x="10120000" y="2300000"/>
            <a:ext cx="4200000" cy="8800000"/>
          </a:xfrm>
          <a:prstGeom prst="rect">
            <a:avLst/>
          </a:prstGeom>
          <a:solidFill>
            <a:srgbClr val="F7F9FB"/>
          </a:solidFill>
          <a:ln w="6350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731" name="Col3Bar"/>
          <p:cNvSpPr/>
          <p:nvPr/>
        </p:nvSpPr>
        <p:spPr>
          <a:xfrm>
            <a:off x="10120000" y="2300000"/>
            <a:ext cx="4200000" cy="100000"/>
          </a:xfrm>
          <a:prstGeom prst="rect">
            <a:avLst/>
          </a:prstGeom>
          <a:solidFill>
            <a:srgbClr val="009FB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733" name="Col3Name"/>
          <p:cNvSpPr txBox="1"/>
          <p:nvPr/>
        </p:nvSpPr>
        <p:spPr>
          <a:xfrm>
            <a:off x="10120000" y="2500000"/>
            <a:ext cx="4200000" cy="10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26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Πολιτική Προστασία</a:t>
            </a:r>
          </a:p>
        </p:txBody>
      </p:sp>
      <p:sp>
        <p:nvSpPr>
          <p:cNvPr id="734" name="Col3List"/>
          <p:cNvSpPr txBox="1"/>
          <p:nvPr/>
        </p:nvSpPr>
        <p:spPr>
          <a:xfrm>
            <a:off x="10370000" y="3700000"/>
            <a:ext cx="3700000" cy="80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marL="228600" indent="-228600">
              <a:lnSpc>
                <a:spcPct val="115000"/>
              </a:lnSpc>
              <a:spcBef>
                <a:spcPts val="250"/>
              </a:spcBef>
              <a:spcAft>
                <a:spcPts val="250"/>
              </a:spcAft>
              <a:buClr>
                <a:srgbClr val="009FBF"/>
              </a:buClr>
              <a:buFont typeface="Arial"/>
              <a:buChar char="■"/>
            </a:pPr>
            <a:r>
              <a:rPr lang="el-GR" sz="16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1 επιπλέον ελικόπτερο μεσαίου τύπου</a:t>
            </a:r>
          </a:p>
          <a:p>
            <a:pPr marL="228600" indent="-228600">
              <a:lnSpc>
                <a:spcPct val="115000"/>
              </a:lnSpc>
              <a:spcBef>
                <a:spcPts val="250"/>
              </a:spcBef>
              <a:spcAft>
                <a:spcPts val="250"/>
              </a:spcAft>
              <a:buClr>
                <a:srgbClr val="009FBF"/>
              </a:buClr>
              <a:buFont typeface="Arial"/>
              <a:buChar char="■"/>
            </a:pPr>
            <a:r>
              <a:rPr lang="el-GR" sz="16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1 </a:t>
            </a:r>
            <a:r>
              <a:rPr lang="el-GR" sz="1600" dirty="0">
                <a:solidFill>
                  <a:srgbClr val="595959"/>
                </a:solidFill>
                <a:latin typeface="Calibri Light"/>
                <a:cs typeface="Calibri Light"/>
              </a:rPr>
              <a:t>επιπλέον νοσοκομείο πεδίου</a:t>
            </a:r>
          </a:p>
          <a:p>
            <a:pPr marL="228600" indent="-228600">
              <a:lnSpc>
                <a:spcPct val="115000"/>
              </a:lnSpc>
              <a:spcBef>
                <a:spcPts val="250"/>
              </a:spcBef>
              <a:spcAft>
                <a:spcPts val="250"/>
              </a:spcAft>
              <a:buClr>
                <a:srgbClr val="009FBF"/>
              </a:buClr>
              <a:buFont typeface="Arial"/>
              <a:buChar char="■"/>
            </a:pPr>
            <a:r>
              <a:rPr lang="el-GR" sz="1600" dirty="0">
                <a:solidFill>
                  <a:srgbClr val="595959"/>
                </a:solidFill>
                <a:latin typeface="Calibri Light"/>
                <a:cs typeface="Calibri Light"/>
              </a:rPr>
              <a:t>Κινητές μονάδες </a:t>
            </a:r>
            <a:r>
              <a:rPr lang="el-GR" sz="1600" dirty="0" err="1">
                <a:solidFill>
                  <a:srgbClr val="595959"/>
                </a:solidFill>
                <a:latin typeface="Calibri Light"/>
                <a:cs typeface="Calibri Light"/>
              </a:rPr>
              <a:t>προνοσοκομειακής</a:t>
            </a:r>
            <a:r>
              <a:rPr lang="el-GR" sz="1600" dirty="0">
                <a:solidFill>
                  <a:srgbClr val="595959"/>
                </a:solidFill>
                <a:latin typeface="Calibri Light"/>
                <a:cs typeface="Calibri Light"/>
              </a:rPr>
              <a:t> φροντίδας (ασθενοφόρα)</a:t>
            </a:r>
          </a:p>
          <a:p>
            <a:pPr marL="228600" indent="-228600">
              <a:lnSpc>
                <a:spcPct val="115000"/>
              </a:lnSpc>
              <a:spcBef>
                <a:spcPts val="250"/>
              </a:spcBef>
              <a:spcAft>
                <a:spcPts val="250"/>
              </a:spcAft>
              <a:buClr>
                <a:srgbClr val="009FBF"/>
              </a:buClr>
              <a:buFont typeface="Arial"/>
              <a:buChar char="■"/>
            </a:pPr>
            <a:r>
              <a:rPr lang="el-GR" sz="1600" dirty="0">
                <a:solidFill>
                  <a:srgbClr val="595959"/>
                </a:solidFill>
                <a:latin typeface="Calibri Light"/>
                <a:cs typeface="Calibri Light"/>
              </a:rPr>
              <a:t>Επανέκδοση πρόσκλησης συστημάτων έγκαιρης ειδοποίησης σεισμός / </a:t>
            </a:r>
            <a:r>
              <a:rPr lang="el-GR" sz="1600" dirty="0" err="1">
                <a:solidFill>
                  <a:srgbClr val="595959"/>
                </a:solidFill>
                <a:latin typeface="Calibri Light"/>
                <a:cs typeface="Calibri Light"/>
              </a:rPr>
              <a:t>τσουνάμι</a:t>
            </a:r>
            <a:endParaRPr lang="el-GR" sz="1600" dirty="0">
              <a:solidFill>
                <a:srgbClr val="595959"/>
              </a:solidFill>
              <a:latin typeface="Calibri Light"/>
              <a:cs typeface="Calibri Light"/>
            </a:endParaRPr>
          </a:p>
          <a:p>
            <a:pPr marL="228600" indent="-228600">
              <a:lnSpc>
                <a:spcPct val="115000"/>
              </a:lnSpc>
              <a:spcBef>
                <a:spcPts val="250"/>
              </a:spcBef>
              <a:spcAft>
                <a:spcPts val="250"/>
              </a:spcAft>
              <a:buClr>
                <a:srgbClr val="009FBF"/>
              </a:buClr>
              <a:buFont typeface="Arial"/>
              <a:buChar char="■"/>
            </a:pPr>
            <a:r>
              <a:rPr lang="el-GR" sz="1600" dirty="0">
                <a:solidFill>
                  <a:srgbClr val="595959"/>
                </a:solidFill>
                <a:latin typeface="Calibri Light"/>
                <a:cs typeface="Calibri Light"/>
              </a:rPr>
              <a:t>Επανέκδοση πρόσκλησης για πρόσθετα πυροσβεστικά οχήματα</a:t>
            </a:r>
          </a:p>
          <a:p>
            <a:pPr marL="228600" indent="-228600" algn="l">
              <a:lnSpc>
                <a:spcPct val="115000"/>
              </a:lnSpc>
              <a:spcBef>
                <a:spcPts val="250"/>
              </a:spcBef>
              <a:spcAft>
                <a:spcPts val="250"/>
              </a:spcAft>
              <a:buClr>
                <a:srgbClr val="009FBF"/>
              </a:buClr>
              <a:buFont typeface="Arial"/>
              <a:buChar char="■"/>
            </a:pPr>
            <a:endParaRPr lang="el-GR" sz="1600" dirty="0">
              <a:solidFill>
                <a:srgbClr val="595959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740" name="Col4Bg"/>
          <p:cNvSpPr/>
          <p:nvPr/>
        </p:nvSpPr>
        <p:spPr>
          <a:xfrm>
            <a:off x="14580000" y="2300000"/>
            <a:ext cx="4200000" cy="8800000"/>
          </a:xfrm>
          <a:prstGeom prst="rect">
            <a:avLst/>
          </a:prstGeom>
          <a:solidFill>
            <a:srgbClr val="F7F9FB"/>
          </a:solidFill>
          <a:ln w="6350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741" name="Col4Bar"/>
          <p:cNvSpPr/>
          <p:nvPr/>
        </p:nvSpPr>
        <p:spPr>
          <a:xfrm>
            <a:off x="14580000" y="2300000"/>
            <a:ext cx="4200000" cy="100000"/>
          </a:xfrm>
          <a:prstGeom prst="rect">
            <a:avLst/>
          </a:prstGeom>
          <a:solidFill>
            <a:srgbClr val="5FA624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743" name="Col4Name"/>
          <p:cNvSpPr txBox="1"/>
          <p:nvPr/>
        </p:nvSpPr>
        <p:spPr>
          <a:xfrm>
            <a:off x="14580000" y="2500000"/>
            <a:ext cx="4200000" cy="10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26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ΠΕΚΑ</a:t>
            </a:r>
          </a:p>
        </p:txBody>
      </p:sp>
      <p:sp>
        <p:nvSpPr>
          <p:cNvPr id="744" name="Col4List"/>
          <p:cNvSpPr txBox="1"/>
          <p:nvPr/>
        </p:nvSpPr>
        <p:spPr>
          <a:xfrm>
            <a:off x="14830000" y="3700000"/>
            <a:ext cx="3700000" cy="80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marL="228600" indent="-228600" algn="l">
              <a:lnSpc>
                <a:spcPct val="115000"/>
              </a:lnSpc>
              <a:spcBef>
                <a:spcPts val="250"/>
              </a:spcBef>
              <a:spcAft>
                <a:spcPts val="250"/>
              </a:spcAft>
              <a:buClr>
                <a:srgbClr val="5FA624"/>
              </a:buClr>
              <a:buFont typeface="Arial"/>
              <a:buChar char="■"/>
            </a:pPr>
            <a:r>
              <a:rPr lang="el-GR" sz="16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Ολιστικό Ασφάλειας Έβρου</a:t>
            </a:r>
          </a:p>
          <a:p>
            <a:pPr marL="228600" indent="-228600" algn="l">
              <a:lnSpc>
                <a:spcPct val="115000"/>
              </a:lnSpc>
              <a:spcBef>
                <a:spcPts val="250"/>
              </a:spcBef>
              <a:spcAft>
                <a:spcPts val="250"/>
              </a:spcAft>
              <a:buClr>
                <a:srgbClr val="5FA624"/>
              </a:buClr>
              <a:buFont typeface="Arial"/>
              <a:buChar char="■"/>
            </a:pPr>
            <a:r>
              <a:rPr lang="el-GR" sz="16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Έργα βελτίωσης υδάτων ορεινών περιοχών</a:t>
            </a:r>
          </a:p>
          <a:p>
            <a:pPr marL="228600" indent="-228600" algn="l">
              <a:lnSpc>
                <a:spcPct val="115000"/>
              </a:lnSpc>
              <a:spcBef>
                <a:spcPts val="250"/>
              </a:spcBef>
              <a:spcAft>
                <a:spcPts val="250"/>
              </a:spcAft>
              <a:buClr>
                <a:srgbClr val="5FA624"/>
              </a:buClr>
              <a:buFont typeface="Arial"/>
              <a:buChar char="■"/>
            </a:pPr>
            <a:r>
              <a:rPr lang="el-GR" sz="16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Ολιστικό υδάτων νησιών</a:t>
            </a:r>
          </a:p>
          <a:p>
            <a:pPr marL="228600" indent="-228600" algn="l">
              <a:lnSpc>
                <a:spcPct val="115000"/>
              </a:lnSpc>
              <a:spcBef>
                <a:spcPts val="250"/>
              </a:spcBef>
              <a:spcAft>
                <a:spcPts val="250"/>
              </a:spcAft>
              <a:buClr>
                <a:srgbClr val="5FA624"/>
              </a:buClr>
              <a:buFont typeface="Arial"/>
              <a:buChar char="■"/>
            </a:pPr>
            <a:r>
              <a:rPr lang="el-GR" sz="16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Ανακαινίζω</a:t>
            </a:r>
            <a:endParaRPr lang="en-GB" sz="1600" dirty="0">
              <a:solidFill>
                <a:srgbClr val="595959"/>
              </a:solidFill>
              <a:latin typeface="Calibri Light"/>
              <a:ea typeface="Calibri Light"/>
              <a:cs typeface="Calibri Light"/>
            </a:endParaRPr>
          </a:p>
          <a:p>
            <a:pPr marL="228600" indent="-228600" algn="l">
              <a:lnSpc>
                <a:spcPct val="115000"/>
              </a:lnSpc>
              <a:spcBef>
                <a:spcPts val="250"/>
              </a:spcBef>
              <a:spcAft>
                <a:spcPts val="250"/>
              </a:spcAft>
              <a:buClr>
                <a:srgbClr val="5FA624"/>
              </a:buClr>
              <a:buFont typeface="Arial"/>
              <a:buChar char="■"/>
            </a:pPr>
            <a:r>
              <a:rPr lang="en-GB" sz="16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Greco Islands</a:t>
            </a:r>
            <a:endParaRPr lang="el-GR" sz="1600" dirty="0">
              <a:solidFill>
                <a:srgbClr val="595959"/>
              </a:solidFill>
              <a:latin typeface="Calibri Light"/>
              <a:ea typeface="Calibri Light"/>
              <a:cs typeface="Calibri Light"/>
            </a:endParaRPr>
          </a:p>
          <a:p>
            <a:pPr marL="228600" indent="-228600" algn="l">
              <a:lnSpc>
                <a:spcPct val="115000"/>
              </a:lnSpc>
              <a:spcBef>
                <a:spcPts val="250"/>
              </a:spcBef>
              <a:spcAft>
                <a:spcPts val="250"/>
              </a:spcAft>
              <a:buClr>
                <a:srgbClr val="5FA624"/>
              </a:buClr>
              <a:buFont typeface="Arial"/>
              <a:buChar char="■"/>
            </a:pPr>
            <a:r>
              <a:rPr lang="el-GR" sz="16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Δημιουργία </a:t>
            </a:r>
            <a:r>
              <a:rPr lang="el-GR" sz="1600" dirty="0" err="1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νεων</a:t>
            </a:r>
            <a:r>
              <a:rPr lang="el-GR" sz="16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l-GR" sz="1600" dirty="0" err="1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Εθνικων</a:t>
            </a:r>
            <a:r>
              <a:rPr lang="el-GR" sz="16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 Θαλασσίων </a:t>
            </a:r>
            <a:r>
              <a:rPr lang="el-GR" sz="1600" dirty="0" err="1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Παρκων</a:t>
            </a:r>
            <a:r>
              <a:rPr lang="el-GR" sz="16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l-GR" sz="1600" dirty="0" err="1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Ιονιων</a:t>
            </a:r>
            <a:r>
              <a:rPr lang="el-GR" sz="16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l-GR" sz="1600" dirty="0" err="1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Νησων</a:t>
            </a:r>
            <a:r>
              <a:rPr lang="el-GR" sz="16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 και Νοτίου </a:t>
            </a:r>
            <a:r>
              <a:rPr lang="el-GR" sz="1600" dirty="0" err="1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Αιγαιου</a:t>
            </a:r>
            <a:r>
              <a:rPr lang="el-GR" sz="16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 Ι - </a:t>
            </a:r>
            <a:r>
              <a:rPr lang="el-GR" sz="1600" dirty="0" err="1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Νοτιες</a:t>
            </a:r>
            <a:r>
              <a:rPr lang="el-GR" sz="16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l-GR" sz="1600" dirty="0" err="1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Κυκλαδες</a:t>
            </a:r>
            <a:endParaRPr lang="el-GR" sz="1600" dirty="0">
              <a:solidFill>
                <a:srgbClr val="595959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750" name="Col5Bg"/>
          <p:cNvSpPr/>
          <p:nvPr/>
        </p:nvSpPr>
        <p:spPr>
          <a:xfrm>
            <a:off x="19040000" y="2300000"/>
            <a:ext cx="4200000" cy="8800000"/>
          </a:xfrm>
          <a:prstGeom prst="rect">
            <a:avLst/>
          </a:prstGeom>
          <a:solidFill>
            <a:srgbClr val="F7F9FB"/>
          </a:solidFill>
          <a:ln w="6350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751" name="Col5Bar"/>
          <p:cNvSpPr/>
          <p:nvPr/>
        </p:nvSpPr>
        <p:spPr>
          <a:xfrm>
            <a:off x="19040000" y="2300000"/>
            <a:ext cx="4200000" cy="100000"/>
          </a:xfrm>
          <a:prstGeom prst="rect">
            <a:avLst/>
          </a:prstGeom>
          <a:solidFill>
            <a:srgbClr val="3AA3D1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753" name="Col5Name"/>
          <p:cNvSpPr txBox="1"/>
          <p:nvPr/>
        </p:nvSpPr>
        <p:spPr>
          <a:xfrm>
            <a:off x="19040000" y="2500000"/>
            <a:ext cx="4200000" cy="10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26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ΠΑΔΚΣ</a:t>
            </a:r>
          </a:p>
        </p:txBody>
      </p:sp>
      <p:sp>
        <p:nvSpPr>
          <p:cNvPr id="754" name="Col5List"/>
          <p:cNvSpPr txBox="1"/>
          <p:nvPr/>
        </p:nvSpPr>
        <p:spPr>
          <a:xfrm>
            <a:off x="19290000" y="3700000"/>
            <a:ext cx="3700000" cy="80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marL="228600" indent="-228600" algn="l">
              <a:lnSpc>
                <a:spcPct val="115000"/>
              </a:lnSpc>
              <a:spcBef>
                <a:spcPts val="250"/>
              </a:spcBef>
              <a:spcAft>
                <a:spcPts val="250"/>
              </a:spcAft>
              <a:buClr>
                <a:srgbClr val="3AA3D1"/>
              </a:buClr>
              <a:buFont typeface="Arial"/>
              <a:buChar char="■"/>
            </a:pPr>
            <a:r>
              <a:rPr lang="el-GR" sz="1600" dirty="0" err="1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Δρ</a:t>
            </a:r>
            <a:r>
              <a:rPr lang="en-GB" sz="1600" dirty="0" err="1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ά</a:t>
            </a:r>
            <a:r>
              <a:rPr lang="el-GR" sz="16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σεις </a:t>
            </a:r>
            <a:r>
              <a:rPr lang="el-GR" sz="1600" dirty="0" err="1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κυβερνοασφάλειας</a:t>
            </a:r>
            <a:endParaRPr lang="el-GR" sz="1600" dirty="0">
              <a:solidFill>
                <a:srgbClr val="595959"/>
              </a:solidFill>
              <a:latin typeface="Calibri Light"/>
              <a:ea typeface="Calibri Light"/>
              <a:cs typeface="Calibri Light"/>
            </a:endParaRPr>
          </a:p>
          <a:p>
            <a:pPr marL="228600" indent="-228600" algn="l">
              <a:lnSpc>
                <a:spcPct val="115000"/>
              </a:lnSpc>
              <a:spcBef>
                <a:spcPts val="250"/>
              </a:spcBef>
              <a:spcAft>
                <a:spcPts val="250"/>
              </a:spcAft>
              <a:buClr>
                <a:srgbClr val="3AA3D1"/>
              </a:buClr>
              <a:buFont typeface="Arial"/>
              <a:buChar char="■"/>
            </a:pPr>
            <a:r>
              <a:rPr lang="el-GR" sz="16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Ανοικτό ολοκληρωμένο πρόγραμμα ΕΚΟ-</a:t>
            </a:r>
            <a:r>
              <a:rPr lang="el-GR" sz="1600" dirty="0" err="1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ΑμεΑ</a:t>
            </a:r>
            <a:r>
              <a:rPr lang="el-GR" sz="16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 για την ομαλή ένταξη ή επανένταξη στην αγορά εργασίας ανέργων, ηλικίας 30 ετών και άνω, που ανήκουν σε ευάλωτες ή ευπαθείς κοινωνικές ομάδες με ιδιαίτερη έμφαση στην υποστήριξη των Ατόμων με Αναπηρία (</a:t>
            </a:r>
            <a:r>
              <a:rPr lang="el-GR" sz="1600" dirty="0" err="1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ΑμεΑ</a:t>
            </a:r>
            <a:r>
              <a:rPr lang="el-GR" sz="16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)</a:t>
            </a:r>
          </a:p>
          <a:p>
            <a:pPr marL="228600" indent="-228600" algn="l">
              <a:lnSpc>
                <a:spcPct val="115000"/>
              </a:lnSpc>
              <a:spcBef>
                <a:spcPts val="250"/>
              </a:spcBef>
              <a:spcAft>
                <a:spcPts val="250"/>
              </a:spcAft>
              <a:buClr>
                <a:srgbClr val="3AA3D1"/>
              </a:buClr>
              <a:buFont typeface="Arial"/>
              <a:buChar char="■"/>
            </a:pPr>
            <a:r>
              <a:rPr lang="el-GR" sz="16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Δημιουργία Νέων Θέσεων Εργασίας σε επιχειρήσεις  για ανέργους  με έμφαση στους μακροχρόνια ανέργους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ThankYouMain"/>
          <p:cNvSpPr txBox="1"/>
          <p:nvPr/>
        </p:nvSpPr>
        <p:spPr>
          <a:xfrm>
            <a:off x="1000000" y="500000"/>
            <a:ext cx="22239538" cy="15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48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Ευχαριστώ για την προσοχή σας</a:t>
            </a:r>
          </a:p>
        </p:txBody>
      </p:sp>
      <p:sp>
        <p:nvSpPr>
          <p:cNvPr id="901" name="ThankYouSub"/>
          <p:cNvSpPr txBox="1"/>
          <p:nvPr/>
        </p:nvSpPr>
        <p:spPr>
          <a:xfrm>
            <a:off x="1000000" y="11320133"/>
            <a:ext cx="22239538" cy="7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2200" dirty="0">
                <a:solidFill>
                  <a:srgbClr val="29B2D6"/>
                </a:solidFill>
                <a:latin typeface="Calibri Light"/>
                <a:ea typeface="Calibri Light"/>
                <a:cs typeface="Calibri Light"/>
              </a:rPr>
              <a:t>Διημερίδα  |  20–21 Απριλίου 2026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"/>
          <p:cNvSpPr txBox="1"/>
          <p:nvPr/>
        </p:nvSpPr>
        <p:spPr>
          <a:xfrm>
            <a:off x="1200000" y="600000"/>
            <a:ext cx="21800000" cy="11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38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ΕΣΠΑ 2014–2020  |  Τομεακά Προγράμματα: Εκτέλεση &amp; Σημαντικά Έργα</a:t>
            </a:r>
          </a:p>
        </p:txBody>
      </p:sp>
      <p:sp>
        <p:nvSpPr>
          <p:cNvPr id="31" name="TitleLine"/>
          <p:cNvSpPr/>
          <p:nvPr/>
        </p:nvSpPr>
        <p:spPr>
          <a:xfrm>
            <a:off x="1200000" y="1800000"/>
            <a:ext cx="3500000" cy="45000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40" name="Card0Bg"/>
          <p:cNvSpPr/>
          <p:nvPr/>
        </p:nvSpPr>
        <p:spPr>
          <a:xfrm>
            <a:off x="1200000" y="2100000"/>
            <a:ext cx="10700000" cy="5050000"/>
          </a:xfrm>
          <a:prstGeom prst="rect">
            <a:avLst/>
          </a:prstGeom>
          <a:solidFill>
            <a:srgbClr val="F7F9FB"/>
          </a:solidFill>
          <a:ln w="6350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41" name="Card0Bar"/>
          <p:cNvSpPr/>
          <p:nvPr/>
        </p:nvSpPr>
        <p:spPr>
          <a:xfrm>
            <a:off x="1200000" y="2100000"/>
            <a:ext cx="10700000" cy="150000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42" name="Card0Title"/>
          <p:cNvSpPr txBox="1"/>
          <p:nvPr/>
        </p:nvSpPr>
        <p:spPr>
          <a:xfrm>
            <a:off x="1500000" y="2450000"/>
            <a:ext cx="3800000" cy="12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  <a:spcAft>
                <a:spcPts val="100"/>
              </a:spcAft>
            </a:pPr>
            <a:r>
              <a:rPr lang="el-GR" sz="28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ΕΠ ΥΜΕΠΕΡΑΑ</a:t>
            </a:r>
          </a:p>
          <a:p>
            <a:pPr algn="l">
              <a:lnSpc>
                <a:spcPct val="105000"/>
              </a:lnSpc>
            </a:pPr>
            <a:r>
              <a:rPr lang="el-GR" sz="19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Υποδομές Μεταφορών, Περιβάλλον &amp; Αειφόρος Ανάπτυξη</a:t>
            </a:r>
          </a:p>
        </p:txBody>
      </p:sp>
      <p:sp>
        <p:nvSpPr>
          <p:cNvPr id="43" name="Card0StatLbl"/>
          <p:cNvSpPr txBox="1"/>
          <p:nvPr/>
        </p:nvSpPr>
        <p:spPr>
          <a:xfrm>
            <a:off x="1500000" y="3850000"/>
            <a:ext cx="3800000" cy="4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1500" b="1" dirty="0">
                <a:solidFill>
                  <a:srgbClr val="29B2D6"/>
                </a:solidFill>
                <a:latin typeface="Calibri"/>
                <a:ea typeface="Calibri"/>
                <a:cs typeface="Calibri"/>
              </a:rPr>
              <a:t>ΑΠΟΡΡΟΦΗΣΗ</a:t>
            </a:r>
          </a:p>
        </p:txBody>
      </p:sp>
      <p:sp>
        <p:nvSpPr>
          <p:cNvPr id="44" name="Card0StatVal"/>
          <p:cNvSpPr txBox="1"/>
          <p:nvPr/>
        </p:nvSpPr>
        <p:spPr>
          <a:xfrm>
            <a:off x="1500000" y="4100000"/>
            <a:ext cx="2453022" cy="135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44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99,9%</a:t>
            </a:r>
          </a:p>
          <a:p>
            <a:pPr algn="l">
              <a:lnSpc>
                <a:spcPct val="100000"/>
              </a:lnSpc>
            </a:pPr>
            <a:r>
              <a:rPr lang="el-GR" sz="1400" b="1" dirty="0">
                <a:solidFill>
                  <a:srgbClr val="29B2D6"/>
                </a:solidFill>
                <a:latin typeface="Calibri"/>
                <a:ea typeface="Calibri"/>
                <a:cs typeface="Calibri"/>
              </a:rPr>
              <a:t>σε όρους Κοινοτ. Συνδρομής</a:t>
            </a:r>
          </a:p>
        </p:txBody>
      </p:sp>
      <p:sp>
        <p:nvSpPr>
          <p:cNvPr id="45" name="Card0StatNote"/>
          <p:cNvSpPr txBox="1"/>
          <p:nvPr/>
        </p:nvSpPr>
        <p:spPr>
          <a:xfrm>
            <a:off x="1500000" y="5850000"/>
            <a:ext cx="3800000" cy="14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10000"/>
              </a:lnSpc>
            </a:pPr>
            <a:r>
              <a:rPr lang="el-GR" sz="15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Τελικές δαπάνες: 4.439 εκ €</a:t>
            </a:r>
          </a:p>
          <a:p>
            <a:pPr algn="l">
              <a:lnSpc>
                <a:spcPct val="110000"/>
              </a:lnSpc>
            </a:pPr>
            <a:r>
              <a:rPr lang="el-GR" sz="15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762 ολοκληρωμένα </a:t>
            </a:r>
            <a:r>
              <a:rPr lang="en-GB" sz="1500" dirty="0" err="1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έ</a:t>
            </a:r>
            <a:r>
              <a:rPr lang="el-GR" sz="1500" dirty="0" err="1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ργα</a:t>
            </a:r>
            <a:endParaRPr lang="el-GR" sz="1500" dirty="0">
              <a:solidFill>
                <a:srgbClr val="595959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46" name="Card0VSep"/>
          <p:cNvSpPr/>
          <p:nvPr/>
        </p:nvSpPr>
        <p:spPr>
          <a:xfrm>
            <a:off x="5500000" y="2450000"/>
            <a:ext cx="10000" cy="43500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47" name="Card0ProjHeader"/>
          <p:cNvSpPr txBox="1"/>
          <p:nvPr/>
        </p:nvSpPr>
        <p:spPr>
          <a:xfrm>
            <a:off x="5750000" y="2450000"/>
            <a:ext cx="5850000" cy="4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1500" b="1" dirty="0">
                <a:solidFill>
                  <a:srgbClr val="29B2D6"/>
                </a:solidFill>
                <a:latin typeface="Calibri"/>
                <a:ea typeface="Calibri"/>
                <a:cs typeface="Calibri"/>
              </a:rPr>
              <a:t>ΣΗΜΑΝΤΙΚΑ ΕΡΓΑ</a:t>
            </a:r>
          </a:p>
        </p:txBody>
      </p:sp>
      <p:sp>
        <p:nvSpPr>
          <p:cNvPr id="48" name="Card0Proj0Dot"/>
          <p:cNvSpPr/>
          <p:nvPr/>
        </p:nvSpPr>
        <p:spPr>
          <a:xfrm>
            <a:off x="5750000" y="3070000"/>
            <a:ext cx="120000" cy="120000"/>
          </a:xfrm>
          <a:prstGeom prst="rect">
            <a:avLst/>
          </a:prstGeom>
          <a:solidFill>
            <a:srgbClr val="29B2D6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49" name="Card0Proj0Name"/>
          <p:cNvSpPr txBox="1"/>
          <p:nvPr/>
        </p:nvSpPr>
        <p:spPr>
          <a:xfrm>
            <a:off x="6000000" y="2950000"/>
            <a:ext cx="5550000" cy="5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5000"/>
              </a:lnSpc>
            </a:pPr>
            <a:r>
              <a:rPr lang="el-GR" sz="1700" b="1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Μετρό Θεσσαλονίκης – Βασική Γραμμή Έργο 2 (Φάση Β΄)</a:t>
            </a:r>
          </a:p>
        </p:txBody>
      </p:sp>
      <p:sp>
        <p:nvSpPr>
          <p:cNvPr id="50" name="Card0Proj0Cost"/>
          <p:cNvSpPr txBox="1"/>
          <p:nvPr/>
        </p:nvSpPr>
        <p:spPr>
          <a:xfrm>
            <a:off x="6000000" y="3450000"/>
            <a:ext cx="5550000" cy="45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1900" b="1" dirty="0">
                <a:solidFill>
                  <a:srgbClr val="95C11F"/>
                </a:solidFill>
                <a:latin typeface="Calibri Light"/>
                <a:ea typeface="Calibri Light"/>
                <a:cs typeface="Calibri Light"/>
              </a:rPr>
              <a:t>ΣΔΔ 541,5 εκ €</a:t>
            </a:r>
          </a:p>
        </p:txBody>
      </p:sp>
      <p:sp>
        <p:nvSpPr>
          <p:cNvPr id="51" name="Card0Proj1Dot"/>
          <p:cNvSpPr/>
          <p:nvPr/>
        </p:nvSpPr>
        <p:spPr>
          <a:xfrm>
            <a:off x="5750000" y="4170000"/>
            <a:ext cx="120000" cy="120000"/>
          </a:xfrm>
          <a:prstGeom prst="rect">
            <a:avLst/>
          </a:prstGeom>
          <a:solidFill>
            <a:srgbClr val="29B2D6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52" name="Card0Proj1Name"/>
          <p:cNvSpPr txBox="1"/>
          <p:nvPr/>
        </p:nvSpPr>
        <p:spPr>
          <a:xfrm>
            <a:off x="6000000" y="4050000"/>
            <a:ext cx="5550000" cy="5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5000"/>
              </a:lnSpc>
            </a:pPr>
            <a:r>
              <a:rPr lang="el-GR" sz="1700" b="1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Αυτοκινητόδρομος Ε65 – Τμήμα Λαμία-Ξυνιάδα</a:t>
            </a:r>
          </a:p>
        </p:txBody>
      </p:sp>
      <p:sp>
        <p:nvSpPr>
          <p:cNvPr id="53" name="Card0Proj1Cost"/>
          <p:cNvSpPr txBox="1"/>
          <p:nvPr/>
        </p:nvSpPr>
        <p:spPr>
          <a:xfrm>
            <a:off x="6000000" y="4550000"/>
            <a:ext cx="5550000" cy="45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1900" b="1" dirty="0">
                <a:solidFill>
                  <a:srgbClr val="95C11F"/>
                </a:solidFill>
                <a:latin typeface="Calibri Light"/>
                <a:ea typeface="Calibri Light"/>
                <a:cs typeface="Calibri Light"/>
              </a:rPr>
              <a:t>ΣΔΔ 283,8 εκ €</a:t>
            </a:r>
          </a:p>
        </p:txBody>
      </p:sp>
      <p:sp>
        <p:nvSpPr>
          <p:cNvPr id="54" name="Card0Proj2Dot"/>
          <p:cNvSpPr/>
          <p:nvPr/>
        </p:nvSpPr>
        <p:spPr>
          <a:xfrm>
            <a:off x="5750000" y="5270000"/>
            <a:ext cx="120000" cy="120000"/>
          </a:xfrm>
          <a:prstGeom prst="rect">
            <a:avLst/>
          </a:prstGeom>
          <a:solidFill>
            <a:srgbClr val="29B2D6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55" name="Card0Proj2Name"/>
          <p:cNvSpPr txBox="1"/>
          <p:nvPr/>
        </p:nvSpPr>
        <p:spPr>
          <a:xfrm>
            <a:off x="6000000" y="5150000"/>
            <a:ext cx="5550000" cy="5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 fontScale="85000" lnSpcReduction="10000"/>
          </a:bodyPr>
          <a:lstStyle/>
          <a:p>
            <a:pPr algn="l">
              <a:lnSpc>
                <a:spcPct val="105000"/>
              </a:lnSpc>
            </a:pPr>
            <a:r>
              <a:rPr lang="el-GR" sz="1700" b="1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Ενεργειακές Αναβαθμίσεις Κολυμβητηρίων &amp; Αθλ. Εγκαταστάσεων</a:t>
            </a:r>
          </a:p>
        </p:txBody>
      </p:sp>
      <p:sp>
        <p:nvSpPr>
          <p:cNvPr id="56" name="Card0Proj2Cost"/>
          <p:cNvSpPr txBox="1"/>
          <p:nvPr/>
        </p:nvSpPr>
        <p:spPr>
          <a:xfrm>
            <a:off x="6000000" y="5650000"/>
            <a:ext cx="5550000" cy="45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1900" b="1" dirty="0">
                <a:solidFill>
                  <a:srgbClr val="95C11F"/>
                </a:solidFill>
                <a:latin typeface="Calibri Light"/>
                <a:ea typeface="Calibri Light"/>
                <a:cs typeface="Calibri Light"/>
              </a:rPr>
              <a:t>π/υ 14,34 εκ €</a:t>
            </a:r>
          </a:p>
        </p:txBody>
      </p:sp>
      <p:sp>
        <p:nvSpPr>
          <p:cNvPr id="57" name="Card0StripSep"/>
          <p:cNvSpPr/>
          <p:nvPr/>
        </p:nvSpPr>
        <p:spPr>
          <a:xfrm>
            <a:off x="1500000" y="6470000"/>
            <a:ext cx="10100000" cy="100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58" name="Card0GenLbl"/>
          <p:cNvSpPr txBox="1"/>
          <p:nvPr/>
        </p:nvSpPr>
        <p:spPr>
          <a:xfrm>
            <a:off x="1500000" y="6550000"/>
            <a:ext cx="4000000" cy="45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10000"/>
              </a:lnSpc>
            </a:pPr>
            <a:r>
              <a:rPr lang="el-GR" sz="15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Μεταβαίνει σε 21–27:</a:t>
            </a:r>
          </a:p>
        </p:txBody>
      </p:sp>
      <p:sp>
        <p:nvSpPr>
          <p:cNvPr id="59" name="Card0Chip0Bg"/>
          <p:cNvSpPr/>
          <p:nvPr/>
        </p:nvSpPr>
        <p:spPr>
          <a:xfrm>
            <a:off x="5600000" y="6550000"/>
            <a:ext cx="1900000" cy="450000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60" name="Card0Chip0"/>
          <p:cNvSpPr txBox="1"/>
          <p:nvPr/>
        </p:nvSpPr>
        <p:spPr>
          <a:xfrm>
            <a:off x="5600000" y="6620000"/>
            <a:ext cx="1900000" cy="31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l-GR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ΠΕΚΑ</a:t>
            </a:r>
          </a:p>
        </p:txBody>
      </p:sp>
      <p:sp>
        <p:nvSpPr>
          <p:cNvPr id="61" name="Card0Chip1Bg"/>
          <p:cNvSpPr/>
          <p:nvPr/>
        </p:nvSpPr>
        <p:spPr>
          <a:xfrm>
            <a:off x="7650000" y="6550000"/>
            <a:ext cx="1900000" cy="450000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62" name="Card0Chip1"/>
          <p:cNvSpPr txBox="1"/>
          <p:nvPr/>
        </p:nvSpPr>
        <p:spPr>
          <a:xfrm>
            <a:off x="7650000" y="6620000"/>
            <a:ext cx="1900000" cy="31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l-GR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Μεταφορές</a:t>
            </a:r>
          </a:p>
        </p:txBody>
      </p:sp>
      <p:sp>
        <p:nvSpPr>
          <p:cNvPr id="63" name="Card0Chip2Bg"/>
          <p:cNvSpPr/>
          <p:nvPr/>
        </p:nvSpPr>
        <p:spPr>
          <a:xfrm>
            <a:off x="9700000" y="6550000"/>
            <a:ext cx="1900000" cy="450000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64" name="Card0Chip2"/>
          <p:cNvSpPr txBox="1"/>
          <p:nvPr/>
        </p:nvSpPr>
        <p:spPr>
          <a:xfrm>
            <a:off x="9700000" y="6620000"/>
            <a:ext cx="1900000" cy="31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l-GR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Πολ. Προστασία</a:t>
            </a:r>
          </a:p>
        </p:txBody>
      </p:sp>
      <p:sp>
        <p:nvSpPr>
          <p:cNvPr id="65" name="Card1Bg"/>
          <p:cNvSpPr/>
          <p:nvPr/>
        </p:nvSpPr>
        <p:spPr>
          <a:xfrm>
            <a:off x="12300000" y="2100000"/>
            <a:ext cx="10700000" cy="5050000"/>
          </a:xfrm>
          <a:prstGeom prst="rect">
            <a:avLst/>
          </a:prstGeom>
          <a:solidFill>
            <a:srgbClr val="F7F9FB"/>
          </a:solidFill>
          <a:ln w="6350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66" name="Card1Bar"/>
          <p:cNvSpPr/>
          <p:nvPr/>
        </p:nvSpPr>
        <p:spPr>
          <a:xfrm>
            <a:off x="12300000" y="2100000"/>
            <a:ext cx="10700000" cy="150000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67" name="Card1Title"/>
          <p:cNvSpPr txBox="1"/>
          <p:nvPr/>
        </p:nvSpPr>
        <p:spPr>
          <a:xfrm>
            <a:off x="12600000" y="2450000"/>
            <a:ext cx="3800000" cy="12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  <a:spcAft>
                <a:spcPts val="100"/>
              </a:spcAft>
            </a:pPr>
            <a:r>
              <a:rPr lang="el-GR" sz="28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ΕΠΑνΕΚ</a:t>
            </a:r>
          </a:p>
          <a:p>
            <a:pPr algn="l">
              <a:lnSpc>
                <a:spcPct val="105000"/>
              </a:lnSpc>
            </a:pPr>
            <a:r>
              <a:rPr lang="el-GR" sz="19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Ανταγωνιστικότητα, Επιχειρηματικότητα, Καινοτομία</a:t>
            </a:r>
          </a:p>
        </p:txBody>
      </p:sp>
      <p:sp>
        <p:nvSpPr>
          <p:cNvPr id="68" name="Card1StatLbl"/>
          <p:cNvSpPr txBox="1"/>
          <p:nvPr/>
        </p:nvSpPr>
        <p:spPr>
          <a:xfrm>
            <a:off x="12600000" y="3850000"/>
            <a:ext cx="3800000" cy="4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1500" b="1" dirty="0">
                <a:solidFill>
                  <a:srgbClr val="29B2D6"/>
                </a:solidFill>
                <a:latin typeface="Calibri"/>
                <a:ea typeface="Calibri"/>
                <a:cs typeface="Calibri"/>
              </a:rPr>
              <a:t>ΑΠΟΡΡΟΦΗΣΗ</a:t>
            </a:r>
          </a:p>
        </p:txBody>
      </p:sp>
      <p:sp>
        <p:nvSpPr>
          <p:cNvPr id="69" name="Card1StatVal"/>
          <p:cNvSpPr txBox="1"/>
          <p:nvPr/>
        </p:nvSpPr>
        <p:spPr>
          <a:xfrm>
            <a:off x="12600000" y="4250000"/>
            <a:ext cx="3800000" cy="13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64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110%</a:t>
            </a:r>
          </a:p>
        </p:txBody>
      </p:sp>
      <p:sp>
        <p:nvSpPr>
          <p:cNvPr id="70" name="Card1StatNote"/>
          <p:cNvSpPr txBox="1"/>
          <p:nvPr/>
        </p:nvSpPr>
        <p:spPr>
          <a:xfrm>
            <a:off x="12600000" y="5600000"/>
            <a:ext cx="3800000" cy="9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10000"/>
              </a:lnSpc>
              <a:spcAft>
                <a:spcPts val="50"/>
              </a:spcAft>
            </a:pPr>
            <a:r>
              <a:rPr lang="el-GR" sz="18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Τελικές δαπάνες: 9,2 δισ €</a:t>
            </a:r>
          </a:p>
          <a:p>
            <a:pPr algn="l">
              <a:lnSpc>
                <a:spcPct val="110000"/>
              </a:lnSpc>
            </a:pPr>
            <a:r>
              <a:rPr lang="el-GR" sz="18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έναντι π/υ 8,3 δισ €</a:t>
            </a:r>
          </a:p>
        </p:txBody>
      </p:sp>
      <p:sp>
        <p:nvSpPr>
          <p:cNvPr id="71" name="Card1VSep"/>
          <p:cNvSpPr/>
          <p:nvPr/>
        </p:nvSpPr>
        <p:spPr>
          <a:xfrm>
            <a:off x="16600000" y="2450000"/>
            <a:ext cx="10000" cy="43500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72" name="Card1ProjHeader"/>
          <p:cNvSpPr txBox="1"/>
          <p:nvPr/>
        </p:nvSpPr>
        <p:spPr>
          <a:xfrm>
            <a:off x="16850000" y="2450000"/>
            <a:ext cx="5850000" cy="4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1500" b="1" dirty="0">
                <a:solidFill>
                  <a:srgbClr val="29B2D6"/>
                </a:solidFill>
                <a:latin typeface="Calibri"/>
                <a:ea typeface="Calibri"/>
                <a:cs typeface="Calibri"/>
              </a:rPr>
              <a:t>ΣΗΜΑΝΤΙΚΑ ΕΡΓΑ</a:t>
            </a:r>
          </a:p>
        </p:txBody>
      </p:sp>
      <p:sp>
        <p:nvSpPr>
          <p:cNvPr id="73" name="Card1Proj0Dot"/>
          <p:cNvSpPr/>
          <p:nvPr/>
        </p:nvSpPr>
        <p:spPr>
          <a:xfrm>
            <a:off x="16850000" y="3040000"/>
            <a:ext cx="120000" cy="120000"/>
          </a:xfrm>
          <a:prstGeom prst="rect">
            <a:avLst/>
          </a:prstGeom>
          <a:solidFill>
            <a:srgbClr val="29B2D6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74" name="Card1Proj0Name"/>
          <p:cNvSpPr txBox="1"/>
          <p:nvPr/>
        </p:nvSpPr>
        <p:spPr>
          <a:xfrm>
            <a:off x="17100000" y="2950000"/>
            <a:ext cx="5550000" cy="5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5000"/>
              </a:lnSpc>
            </a:pPr>
            <a:r>
              <a:rPr lang="el-GR" sz="1700" b="1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Ερευνώ – Δημιουργώ – Καινοτομώ</a:t>
            </a:r>
          </a:p>
        </p:txBody>
      </p:sp>
      <p:sp>
        <p:nvSpPr>
          <p:cNvPr id="75" name="Card1Proj0Cost"/>
          <p:cNvSpPr txBox="1"/>
          <p:nvPr/>
        </p:nvSpPr>
        <p:spPr>
          <a:xfrm>
            <a:off x="17100000" y="3450000"/>
            <a:ext cx="5550000" cy="45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1900" b="1" dirty="0">
                <a:solidFill>
                  <a:srgbClr val="95C11F"/>
                </a:solidFill>
                <a:latin typeface="Calibri Light"/>
                <a:ea typeface="Calibri Light"/>
                <a:cs typeface="Calibri Light"/>
              </a:rPr>
              <a:t>ΔΔ 640 εκ €</a:t>
            </a:r>
          </a:p>
        </p:txBody>
      </p:sp>
      <p:sp>
        <p:nvSpPr>
          <p:cNvPr id="76" name="Card1Proj1Dot"/>
          <p:cNvSpPr/>
          <p:nvPr/>
        </p:nvSpPr>
        <p:spPr>
          <a:xfrm>
            <a:off x="16850000" y="4140000"/>
            <a:ext cx="120000" cy="120000"/>
          </a:xfrm>
          <a:prstGeom prst="rect">
            <a:avLst/>
          </a:prstGeom>
          <a:solidFill>
            <a:srgbClr val="29B2D6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77" name="Card1Proj1Name"/>
          <p:cNvSpPr txBox="1"/>
          <p:nvPr/>
        </p:nvSpPr>
        <p:spPr>
          <a:xfrm>
            <a:off x="17100000" y="4050000"/>
            <a:ext cx="5550000" cy="5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5000"/>
              </a:lnSpc>
            </a:pPr>
            <a:r>
              <a:rPr lang="el-GR" sz="1700" b="1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ΤΕΠΙΧ ΙΙ / EquiFund / Εγγυοδοσίας</a:t>
            </a:r>
          </a:p>
        </p:txBody>
      </p:sp>
      <p:sp>
        <p:nvSpPr>
          <p:cNvPr id="78" name="Card1Proj1Cost"/>
          <p:cNvSpPr txBox="1"/>
          <p:nvPr/>
        </p:nvSpPr>
        <p:spPr>
          <a:xfrm>
            <a:off x="17100000" y="4550000"/>
            <a:ext cx="5550000" cy="45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1900" b="1" dirty="0">
                <a:solidFill>
                  <a:srgbClr val="95C11F"/>
                </a:solidFill>
                <a:latin typeface="Calibri Light"/>
                <a:ea typeface="Calibri Light"/>
                <a:cs typeface="Calibri Light"/>
              </a:rPr>
              <a:t>ΔΔ 2,3 δισ €</a:t>
            </a:r>
          </a:p>
        </p:txBody>
      </p:sp>
      <p:sp>
        <p:nvSpPr>
          <p:cNvPr id="79" name="Card1Proj2Dot"/>
          <p:cNvSpPr/>
          <p:nvPr/>
        </p:nvSpPr>
        <p:spPr>
          <a:xfrm>
            <a:off x="16850000" y="5240000"/>
            <a:ext cx="120000" cy="120000"/>
          </a:xfrm>
          <a:prstGeom prst="rect">
            <a:avLst/>
          </a:prstGeom>
          <a:solidFill>
            <a:srgbClr val="29B2D6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80" name="Card1Proj2Name"/>
          <p:cNvSpPr txBox="1"/>
          <p:nvPr/>
        </p:nvSpPr>
        <p:spPr>
          <a:xfrm>
            <a:off x="17100000" y="5150000"/>
            <a:ext cx="5550000" cy="5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5000"/>
              </a:lnSpc>
            </a:pPr>
            <a:r>
              <a:rPr lang="el-GR" sz="1700" b="1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Στήριξη επιχ/σεων πανδημίας COVID-19</a:t>
            </a:r>
          </a:p>
        </p:txBody>
      </p:sp>
      <p:sp>
        <p:nvSpPr>
          <p:cNvPr id="81" name="Card1Proj2Cost"/>
          <p:cNvSpPr txBox="1"/>
          <p:nvPr/>
        </p:nvSpPr>
        <p:spPr>
          <a:xfrm>
            <a:off x="17100000" y="5650000"/>
            <a:ext cx="5550000" cy="45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1900" b="1" dirty="0">
                <a:solidFill>
                  <a:srgbClr val="95C11F"/>
                </a:solidFill>
                <a:latin typeface="Calibri Light"/>
                <a:ea typeface="Calibri Light"/>
                <a:cs typeface="Calibri Light"/>
              </a:rPr>
              <a:t>ΔΔ 4,13 δισ €</a:t>
            </a:r>
          </a:p>
        </p:txBody>
      </p:sp>
      <p:sp>
        <p:nvSpPr>
          <p:cNvPr id="82" name="Card1StripSep"/>
          <p:cNvSpPr/>
          <p:nvPr/>
        </p:nvSpPr>
        <p:spPr>
          <a:xfrm>
            <a:off x="12600000" y="6470000"/>
            <a:ext cx="10100000" cy="100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83" name="Card1GenLbl"/>
          <p:cNvSpPr txBox="1"/>
          <p:nvPr/>
        </p:nvSpPr>
        <p:spPr>
          <a:xfrm>
            <a:off x="12600000" y="6550000"/>
            <a:ext cx="4000000" cy="45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10000"/>
              </a:lnSpc>
            </a:pPr>
            <a:r>
              <a:rPr lang="el-GR" sz="15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Μεταβαίνει σε 21–27:</a:t>
            </a:r>
          </a:p>
        </p:txBody>
      </p:sp>
      <p:sp>
        <p:nvSpPr>
          <p:cNvPr id="84" name="Card1Chip0Bg"/>
          <p:cNvSpPr/>
          <p:nvPr/>
        </p:nvSpPr>
        <p:spPr>
          <a:xfrm>
            <a:off x="16700000" y="6550000"/>
            <a:ext cx="6000000" cy="450000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85" name="Card1Chip0"/>
          <p:cNvSpPr txBox="1"/>
          <p:nvPr/>
        </p:nvSpPr>
        <p:spPr>
          <a:xfrm>
            <a:off x="16700000" y="6620000"/>
            <a:ext cx="6000000" cy="31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l-GR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Ανταγωνιστικότητα</a:t>
            </a:r>
          </a:p>
        </p:txBody>
      </p:sp>
      <p:sp>
        <p:nvSpPr>
          <p:cNvPr id="86" name="Card2Bg"/>
          <p:cNvSpPr/>
          <p:nvPr/>
        </p:nvSpPr>
        <p:spPr>
          <a:xfrm>
            <a:off x="1200000" y="7550000"/>
            <a:ext cx="10700000" cy="5050000"/>
          </a:xfrm>
          <a:prstGeom prst="rect">
            <a:avLst/>
          </a:prstGeom>
          <a:solidFill>
            <a:srgbClr val="F7F9FB"/>
          </a:solidFill>
          <a:ln w="6350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87" name="Card2Bar"/>
          <p:cNvSpPr/>
          <p:nvPr/>
        </p:nvSpPr>
        <p:spPr>
          <a:xfrm>
            <a:off x="1200000" y="7550000"/>
            <a:ext cx="10700000" cy="150000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88" name="Card2Title"/>
          <p:cNvSpPr txBox="1"/>
          <p:nvPr/>
        </p:nvSpPr>
        <p:spPr>
          <a:xfrm>
            <a:off x="1500000" y="7900000"/>
            <a:ext cx="3800000" cy="12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  <a:spcAft>
                <a:spcPts val="100"/>
              </a:spcAft>
            </a:pPr>
            <a:r>
              <a:rPr lang="el-GR" sz="28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ΕΠ ΑΝΑΔ–ΕΔΒΜ</a:t>
            </a:r>
          </a:p>
          <a:p>
            <a:pPr algn="l">
              <a:lnSpc>
                <a:spcPct val="105000"/>
              </a:lnSpc>
            </a:pPr>
            <a:r>
              <a:rPr lang="el-GR" sz="19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Ανάπτυξη Ανθρώπινου Δυναμικού, Εκπαίδευση &amp; Διά Βίου Μάθηση</a:t>
            </a:r>
          </a:p>
        </p:txBody>
      </p:sp>
      <p:sp>
        <p:nvSpPr>
          <p:cNvPr id="89" name="Card2StatLbl"/>
          <p:cNvSpPr txBox="1"/>
          <p:nvPr/>
        </p:nvSpPr>
        <p:spPr>
          <a:xfrm>
            <a:off x="1500000" y="9300000"/>
            <a:ext cx="3800000" cy="4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1500" b="1" dirty="0">
                <a:solidFill>
                  <a:srgbClr val="29B2D6"/>
                </a:solidFill>
                <a:latin typeface="Calibri"/>
                <a:ea typeface="Calibri"/>
                <a:cs typeface="Calibri"/>
              </a:rPr>
              <a:t>ΑΠΟΡΡΟΦΗΣΗ</a:t>
            </a:r>
          </a:p>
        </p:txBody>
      </p:sp>
      <p:sp>
        <p:nvSpPr>
          <p:cNvPr id="90" name="Card2StatVal"/>
          <p:cNvSpPr txBox="1"/>
          <p:nvPr/>
        </p:nvSpPr>
        <p:spPr>
          <a:xfrm>
            <a:off x="1500000" y="9700000"/>
            <a:ext cx="3800000" cy="13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64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105,1%</a:t>
            </a:r>
          </a:p>
        </p:txBody>
      </p:sp>
      <p:sp>
        <p:nvSpPr>
          <p:cNvPr id="91" name="Card2StatNote"/>
          <p:cNvSpPr txBox="1"/>
          <p:nvPr/>
        </p:nvSpPr>
        <p:spPr>
          <a:xfrm>
            <a:off x="1500000" y="11050000"/>
            <a:ext cx="3800000" cy="9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10000"/>
              </a:lnSpc>
              <a:spcAft>
                <a:spcPts val="50"/>
              </a:spcAft>
            </a:pPr>
            <a:r>
              <a:rPr lang="el-GR" sz="18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Τελικές δαπάνες: 3.480 εκ €</a:t>
            </a:r>
          </a:p>
        </p:txBody>
      </p:sp>
      <p:sp>
        <p:nvSpPr>
          <p:cNvPr id="92" name="Card2VSep"/>
          <p:cNvSpPr/>
          <p:nvPr/>
        </p:nvSpPr>
        <p:spPr>
          <a:xfrm>
            <a:off x="5500000" y="7900000"/>
            <a:ext cx="10000" cy="43500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93" name="Card2ProjHeader"/>
          <p:cNvSpPr txBox="1"/>
          <p:nvPr/>
        </p:nvSpPr>
        <p:spPr>
          <a:xfrm>
            <a:off x="5750000" y="7900000"/>
            <a:ext cx="5850000" cy="4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1500" b="1" dirty="0">
                <a:solidFill>
                  <a:srgbClr val="29B2D6"/>
                </a:solidFill>
                <a:latin typeface="Calibri"/>
                <a:ea typeface="Calibri"/>
                <a:cs typeface="Calibri"/>
              </a:rPr>
              <a:t>ΣΗΜΑΝΤΙΚΑ ΕΡΓΑ</a:t>
            </a:r>
          </a:p>
        </p:txBody>
      </p:sp>
      <p:sp>
        <p:nvSpPr>
          <p:cNvPr id="94" name="Card2Proj0Dot"/>
          <p:cNvSpPr/>
          <p:nvPr/>
        </p:nvSpPr>
        <p:spPr>
          <a:xfrm>
            <a:off x="5750000" y="8490000"/>
            <a:ext cx="120000" cy="120000"/>
          </a:xfrm>
          <a:prstGeom prst="rect">
            <a:avLst/>
          </a:prstGeom>
          <a:solidFill>
            <a:srgbClr val="29B2D6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95" name="Card2Proj0Name"/>
          <p:cNvSpPr txBox="1"/>
          <p:nvPr/>
        </p:nvSpPr>
        <p:spPr>
          <a:xfrm>
            <a:off x="6000000" y="8400000"/>
            <a:ext cx="5550000" cy="5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5000"/>
              </a:lnSpc>
            </a:pPr>
            <a:r>
              <a:rPr lang="el-GR" sz="1700" b="1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Κοινωφελής Εργασία</a:t>
            </a:r>
          </a:p>
        </p:txBody>
      </p:sp>
      <p:sp>
        <p:nvSpPr>
          <p:cNvPr id="96" name="Card2Proj0Cost"/>
          <p:cNvSpPr txBox="1"/>
          <p:nvPr/>
        </p:nvSpPr>
        <p:spPr>
          <a:xfrm>
            <a:off x="6000000" y="8900000"/>
            <a:ext cx="5550000" cy="45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1900" b="1" dirty="0">
                <a:solidFill>
                  <a:srgbClr val="95C11F"/>
                </a:solidFill>
                <a:latin typeface="Calibri Light"/>
                <a:ea typeface="Calibri Light"/>
                <a:cs typeface="Calibri Light"/>
              </a:rPr>
              <a:t>127.914 ωφελούμενοι</a:t>
            </a:r>
          </a:p>
        </p:txBody>
      </p:sp>
      <p:sp>
        <p:nvSpPr>
          <p:cNvPr id="97" name="Card2Proj1Dot"/>
          <p:cNvSpPr/>
          <p:nvPr/>
        </p:nvSpPr>
        <p:spPr>
          <a:xfrm>
            <a:off x="5750000" y="9590000"/>
            <a:ext cx="120000" cy="120000"/>
          </a:xfrm>
          <a:prstGeom prst="rect">
            <a:avLst/>
          </a:prstGeom>
          <a:solidFill>
            <a:srgbClr val="29B2D6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98" name="Card2Proj1Name"/>
          <p:cNvSpPr txBox="1"/>
          <p:nvPr/>
        </p:nvSpPr>
        <p:spPr>
          <a:xfrm>
            <a:off x="6000000" y="9500000"/>
            <a:ext cx="5550000" cy="5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5000"/>
              </a:lnSpc>
            </a:pPr>
            <a:r>
              <a:rPr lang="el-GR" sz="1700" b="1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Εναρμόνιση οικογενειακής &amp; επαγγ. ζωής</a:t>
            </a:r>
          </a:p>
        </p:txBody>
      </p:sp>
      <p:sp>
        <p:nvSpPr>
          <p:cNvPr id="99" name="Card2Proj1Cost"/>
          <p:cNvSpPr txBox="1"/>
          <p:nvPr/>
        </p:nvSpPr>
        <p:spPr>
          <a:xfrm>
            <a:off x="6000000" y="10000000"/>
            <a:ext cx="5550000" cy="45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1900" b="1" dirty="0">
                <a:solidFill>
                  <a:srgbClr val="95C11F"/>
                </a:solidFill>
                <a:latin typeface="Calibri Light"/>
                <a:ea typeface="Calibri Light"/>
                <a:cs typeface="Calibri Light"/>
              </a:rPr>
              <a:t>266.279 ωφελούμενοι</a:t>
            </a:r>
          </a:p>
        </p:txBody>
      </p:sp>
      <p:sp>
        <p:nvSpPr>
          <p:cNvPr id="100" name="Card2Proj2Dot"/>
          <p:cNvSpPr/>
          <p:nvPr/>
        </p:nvSpPr>
        <p:spPr>
          <a:xfrm>
            <a:off x="5750000" y="10690000"/>
            <a:ext cx="120000" cy="120000"/>
          </a:xfrm>
          <a:prstGeom prst="rect">
            <a:avLst/>
          </a:prstGeom>
          <a:solidFill>
            <a:srgbClr val="29B2D6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101" name="Card2Proj2Name"/>
          <p:cNvSpPr txBox="1"/>
          <p:nvPr/>
        </p:nvSpPr>
        <p:spPr>
          <a:xfrm>
            <a:off x="6000000" y="10600000"/>
            <a:ext cx="5550000" cy="101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pPr algn="l">
              <a:lnSpc>
                <a:spcPct val="105000"/>
              </a:lnSpc>
            </a:pPr>
            <a:r>
              <a:rPr lang="el-GR" sz="1700" b="1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Πρόγραμμα εξειδικευμένης εκπαιδευτικής υποστήριξης για ένταξη μαθητών με αναπηρία ή/και ειδικές εκπαιδευτικές ανάγκες</a:t>
            </a:r>
          </a:p>
        </p:txBody>
      </p:sp>
      <p:sp>
        <p:nvSpPr>
          <p:cNvPr id="102" name="Card2Proj2Cost"/>
          <p:cNvSpPr txBox="1"/>
          <p:nvPr/>
        </p:nvSpPr>
        <p:spPr>
          <a:xfrm>
            <a:off x="6000000" y="11481000"/>
            <a:ext cx="5550000" cy="45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1900" b="1" dirty="0">
                <a:solidFill>
                  <a:srgbClr val="95C11F"/>
                </a:solidFill>
                <a:latin typeface="Calibri Light"/>
                <a:ea typeface="Calibri Light"/>
                <a:cs typeface="Calibri Light"/>
              </a:rPr>
              <a:t>124.000 μαθητές </a:t>
            </a:r>
          </a:p>
        </p:txBody>
      </p:sp>
      <p:sp>
        <p:nvSpPr>
          <p:cNvPr id="103" name="Card2StripSep"/>
          <p:cNvSpPr/>
          <p:nvPr/>
        </p:nvSpPr>
        <p:spPr>
          <a:xfrm>
            <a:off x="1500000" y="11920000"/>
            <a:ext cx="10100000" cy="100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104" name="Card2GenLbl"/>
          <p:cNvSpPr txBox="1"/>
          <p:nvPr/>
        </p:nvSpPr>
        <p:spPr>
          <a:xfrm>
            <a:off x="1500000" y="12000000"/>
            <a:ext cx="4000000" cy="45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10000"/>
              </a:lnSpc>
            </a:pPr>
            <a:r>
              <a:rPr lang="el-GR" sz="15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Μεταβαίνει σε 21–27:</a:t>
            </a:r>
          </a:p>
        </p:txBody>
      </p:sp>
      <p:sp>
        <p:nvSpPr>
          <p:cNvPr id="105" name="Card2Chip0Bg"/>
          <p:cNvSpPr/>
          <p:nvPr/>
        </p:nvSpPr>
        <p:spPr>
          <a:xfrm>
            <a:off x="5600000" y="12000000"/>
            <a:ext cx="6000000" cy="450000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106" name="Card2Chip0"/>
          <p:cNvSpPr txBox="1"/>
          <p:nvPr/>
        </p:nvSpPr>
        <p:spPr>
          <a:xfrm>
            <a:off x="5600000" y="12070000"/>
            <a:ext cx="6000000" cy="31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l-GR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ΠΑΔΚΣ</a:t>
            </a:r>
          </a:p>
        </p:txBody>
      </p:sp>
      <p:sp>
        <p:nvSpPr>
          <p:cNvPr id="107" name="Card3Bg"/>
          <p:cNvSpPr/>
          <p:nvPr/>
        </p:nvSpPr>
        <p:spPr>
          <a:xfrm>
            <a:off x="12300000" y="7550000"/>
            <a:ext cx="10700000" cy="5050000"/>
          </a:xfrm>
          <a:prstGeom prst="rect">
            <a:avLst/>
          </a:prstGeom>
          <a:noFill/>
          <a:ln w="6350"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108" name="Card3Bar"/>
          <p:cNvSpPr/>
          <p:nvPr/>
        </p:nvSpPr>
        <p:spPr>
          <a:xfrm>
            <a:off x="12300000" y="7550000"/>
            <a:ext cx="10700000" cy="150000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109" name="Card3Title"/>
          <p:cNvSpPr txBox="1"/>
          <p:nvPr/>
        </p:nvSpPr>
        <p:spPr>
          <a:xfrm>
            <a:off x="12600000" y="7900000"/>
            <a:ext cx="3800000" cy="12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  <a:spcAft>
                <a:spcPts val="100"/>
              </a:spcAft>
            </a:pPr>
            <a:r>
              <a:rPr lang="el-GR" sz="28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ΕΠ ΜΔΤ</a:t>
            </a:r>
          </a:p>
          <a:p>
            <a:pPr algn="l">
              <a:lnSpc>
                <a:spcPct val="105000"/>
              </a:lnSpc>
            </a:pPr>
            <a:r>
              <a:rPr lang="el-GR" sz="19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Μεταρρύθμιση Δημόσιου Τομέα</a:t>
            </a:r>
          </a:p>
        </p:txBody>
      </p:sp>
      <p:sp>
        <p:nvSpPr>
          <p:cNvPr id="110" name="Card3StatLbl"/>
          <p:cNvSpPr txBox="1"/>
          <p:nvPr/>
        </p:nvSpPr>
        <p:spPr>
          <a:xfrm>
            <a:off x="12600000" y="9300000"/>
            <a:ext cx="3800000" cy="4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1500" b="1" dirty="0">
                <a:solidFill>
                  <a:srgbClr val="29B2D6"/>
                </a:solidFill>
                <a:latin typeface="Calibri"/>
                <a:ea typeface="Calibri"/>
                <a:cs typeface="Calibri"/>
              </a:rPr>
              <a:t>ΑΠΟΡΡΟΦΗΣΗ</a:t>
            </a:r>
          </a:p>
        </p:txBody>
      </p:sp>
      <p:sp>
        <p:nvSpPr>
          <p:cNvPr id="111" name="Card3StatVal"/>
          <p:cNvSpPr txBox="1"/>
          <p:nvPr/>
        </p:nvSpPr>
        <p:spPr>
          <a:xfrm>
            <a:off x="12600000" y="9700000"/>
            <a:ext cx="3800000" cy="13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64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106,1%</a:t>
            </a:r>
          </a:p>
        </p:txBody>
      </p:sp>
      <p:sp>
        <p:nvSpPr>
          <p:cNvPr id="112" name="Card3StatNote"/>
          <p:cNvSpPr txBox="1"/>
          <p:nvPr/>
        </p:nvSpPr>
        <p:spPr>
          <a:xfrm>
            <a:off x="12600000" y="11050000"/>
            <a:ext cx="3800000" cy="9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10000"/>
              </a:lnSpc>
              <a:spcAft>
                <a:spcPts val="50"/>
              </a:spcAft>
            </a:pPr>
            <a:r>
              <a:rPr lang="el-GR" sz="18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Τελικές δαπάνες: 657,5 εκ €</a:t>
            </a:r>
          </a:p>
          <a:p>
            <a:pPr algn="l">
              <a:lnSpc>
                <a:spcPct val="110000"/>
              </a:lnSpc>
            </a:pPr>
            <a:r>
              <a:rPr lang="el-GR" sz="18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έναντι π/υ 619,9 εκ €</a:t>
            </a:r>
          </a:p>
        </p:txBody>
      </p:sp>
      <p:sp>
        <p:nvSpPr>
          <p:cNvPr id="113" name="Card3VSep"/>
          <p:cNvSpPr/>
          <p:nvPr/>
        </p:nvSpPr>
        <p:spPr>
          <a:xfrm>
            <a:off x="16600000" y="7900000"/>
            <a:ext cx="10000" cy="43500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114" name="Card3ProjHeader"/>
          <p:cNvSpPr txBox="1"/>
          <p:nvPr/>
        </p:nvSpPr>
        <p:spPr>
          <a:xfrm>
            <a:off x="16850000" y="7900000"/>
            <a:ext cx="5850000" cy="4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1500" b="1" dirty="0">
                <a:solidFill>
                  <a:srgbClr val="29B2D6"/>
                </a:solidFill>
                <a:latin typeface="Calibri"/>
                <a:ea typeface="Calibri"/>
                <a:cs typeface="Calibri"/>
              </a:rPr>
              <a:t>ΣΗΜΑΝΤΙΚΑ ΕΡΓΑ</a:t>
            </a:r>
          </a:p>
        </p:txBody>
      </p:sp>
      <p:sp>
        <p:nvSpPr>
          <p:cNvPr id="115" name="Card3Proj0Dot"/>
          <p:cNvSpPr/>
          <p:nvPr/>
        </p:nvSpPr>
        <p:spPr>
          <a:xfrm>
            <a:off x="16850000" y="8490000"/>
            <a:ext cx="120000" cy="120000"/>
          </a:xfrm>
          <a:prstGeom prst="rect">
            <a:avLst/>
          </a:prstGeom>
          <a:solidFill>
            <a:srgbClr val="29B2D6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116" name="Card3Proj0Name"/>
          <p:cNvSpPr txBox="1"/>
          <p:nvPr/>
        </p:nvSpPr>
        <p:spPr>
          <a:xfrm>
            <a:off x="17100000" y="8400000"/>
            <a:ext cx="5550000" cy="5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5000"/>
              </a:lnSpc>
            </a:pPr>
            <a:r>
              <a:rPr lang="el-GR" sz="1700" b="1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Κινητές Ομάδες Υγείας ΕΟΔΥ (COVID-19)</a:t>
            </a:r>
          </a:p>
        </p:txBody>
      </p:sp>
      <p:sp>
        <p:nvSpPr>
          <p:cNvPr id="117" name="Card3Proj0Cost"/>
          <p:cNvSpPr txBox="1"/>
          <p:nvPr/>
        </p:nvSpPr>
        <p:spPr>
          <a:xfrm>
            <a:off x="17100000" y="8900000"/>
            <a:ext cx="5550000" cy="45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1900" b="1" dirty="0">
                <a:solidFill>
                  <a:srgbClr val="95C11F"/>
                </a:solidFill>
                <a:latin typeface="Calibri Light"/>
                <a:ea typeface="Calibri Light"/>
                <a:cs typeface="Calibri Light"/>
              </a:rPr>
              <a:t>ΔΔ 73,4 εκ €</a:t>
            </a:r>
          </a:p>
        </p:txBody>
      </p:sp>
      <p:sp>
        <p:nvSpPr>
          <p:cNvPr id="118" name="Card3Proj1Dot"/>
          <p:cNvSpPr/>
          <p:nvPr/>
        </p:nvSpPr>
        <p:spPr>
          <a:xfrm>
            <a:off x="16850000" y="9590000"/>
            <a:ext cx="120000" cy="120000"/>
          </a:xfrm>
          <a:prstGeom prst="rect">
            <a:avLst/>
          </a:prstGeom>
          <a:solidFill>
            <a:srgbClr val="29B2D6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119" name="Card3Proj1Name"/>
          <p:cNvSpPr txBox="1"/>
          <p:nvPr/>
        </p:nvSpPr>
        <p:spPr>
          <a:xfrm>
            <a:off x="17100000" y="9500000"/>
            <a:ext cx="5550000" cy="5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5000"/>
              </a:lnSpc>
            </a:pPr>
            <a:r>
              <a:rPr lang="el-GR" sz="1700" b="1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Μητρώο Πολιτών / Εθνικό Ληξιαρχείο</a:t>
            </a:r>
          </a:p>
        </p:txBody>
      </p:sp>
      <p:sp>
        <p:nvSpPr>
          <p:cNvPr id="120" name="Card3Proj1Cost"/>
          <p:cNvSpPr txBox="1"/>
          <p:nvPr/>
        </p:nvSpPr>
        <p:spPr>
          <a:xfrm>
            <a:off x="17100000" y="10000000"/>
            <a:ext cx="5550000" cy="45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1900" b="1" dirty="0">
                <a:solidFill>
                  <a:srgbClr val="95C11F"/>
                </a:solidFill>
                <a:latin typeface="Calibri Light"/>
                <a:ea typeface="Calibri Light"/>
                <a:cs typeface="Calibri Light"/>
              </a:rPr>
              <a:t>ΔΔ 10,7 εκ €</a:t>
            </a:r>
          </a:p>
        </p:txBody>
      </p:sp>
      <p:sp>
        <p:nvSpPr>
          <p:cNvPr id="121" name="Card3Proj2Dot"/>
          <p:cNvSpPr/>
          <p:nvPr/>
        </p:nvSpPr>
        <p:spPr>
          <a:xfrm>
            <a:off x="16850000" y="10690000"/>
            <a:ext cx="120000" cy="120000"/>
          </a:xfrm>
          <a:prstGeom prst="rect">
            <a:avLst/>
          </a:prstGeom>
          <a:solidFill>
            <a:srgbClr val="29B2D6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122" name="Card3Proj2Name"/>
          <p:cNvSpPr txBox="1"/>
          <p:nvPr/>
        </p:nvSpPr>
        <p:spPr>
          <a:xfrm>
            <a:off x="17100000" y="10600000"/>
            <a:ext cx="5550000" cy="5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5000"/>
              </a:lnSpc>
            </a:pPr>
            <a:r>
              <a:rPr lang="el-GR" sz="1700" b="1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Κατάρτιση 317.874 στελεχών Δημοσίου</a:t>
            </a:r>
          </a:p>
        </p:txBody>
      </p:sp>
      <p:sp>
        <p:nvSpPr>
          <p:cNvPr id="123" name="Card3Proj2Cost"/>
          <p:cNvSpPr txBox="1"/>
          <p:nvPr/>
        </p:nvSpPr>
        <p:spPr>
          <a:xfrm>
            <a:off x="17100000" y="11100000"/>
            <a:ext cx="5550000" cy="45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1900" b="1" dirty="0">
                <a:solidFill>
                  <a:srgbClr val="95C11F"/>
                </a:solidFill>
                <a:latin typeface="Calibri Light"/>
                <a:ea typeface="Calibri Light"/>
                <a:cs typeface="Calibri Light"/>
              </a:rPr>
              <a:t>π/υ 107,5 εκ €</a:t>
            </a:r>
          </a:p>
        </p:txBody>
      </p:sp>
      <p:sp>
        <p:nvSpPr>
          <p:cNvPr id="124" name="Card3StripSep"/>
          <p:cNvSpPr/>
          <p:nvPr/>
        </p:nvSpPr>
        <p:spPr>
          <a:xfrm>
            <a:off x="12600000" y="11920000"/>
            <a:ext cx="10100000" cy="100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125" name="Card3GenLbl"/>
          <p:cNvSpPr txBox="1"/>
          <p:nvPr/>
        </p:nvSpPr>
        <p:spPr>
          <a:xfrm>
            <a:off x="12600000" y="12000000"/>
            <a:ext cx="4000000" cy="45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 fontScale="85000" lnSpcReduction="20000"/>
          </a:bodyPr>
          <a:lstStyle/>
          <a:p>
            <a:pPr algn="l">
              <a:lnSpc>
                <a:spcPct val="110000"/>
              </a:lnSpc>
            </a:pPr>
            <a:r>
              <a:rPr lang="el-GR" sz="15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Χωρίς διάδοχο Πρόγραμμα στο 21–27 (οριζόντιες δράσεις)</a:t>
            </a:r>
          </a:p>
        </p:txBody>
      </p:sp>
      <p:sp>
        <p:nvSpPr>
          <p:cNvPr id="2" name="Card0StatVal">
            <a:extLst>
              <a:ext uri="{FF2B5EF4-FFF2-40B4-BE49-F238E27FC236}">
                <a16:creationId xmlns:a16="http://schemas.microsoft.com/office/drawing/2014/main" id="{AB62983A-9E88-8CE5-82C2-7ACD20BA8F83}"/>
              </a:ext>
            </a:extLst>
          </p:cNvPr>
          <p:cNvSpPr txBox="1"/>
          <p:nvPr/>
        </p:nvSpPr>
        <p:spPr>
          <a:xfrm>
            <a:off x="1485005" y="4900000"/>
            <a:ext cx="2640520" cy="111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44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96,6% </a:t>
            </a:r>
          </a:p>
          <a:p>
            <a:pPr algn="l">
              <a:lnSpc>
                <a:spcPct val="100000"/>
              </a:lnSpc>
            </a:pPr>
            <a:r>
              <a:rPr lang="el-GR" sz="1400" b="1" dirty="0">
                <a:solidFill>
                  <a:srgbClr val="29B2D6"/>
                </a:solidFill>
                <a:latin typeface="Calibri"/>
                <a:ea typeface="Calibri"/>
                <a:cs typeface="Calibri"/>
              </a:rPr>
              <a:t>σε όρους </a:t>
            </a:r>
            <a:r>
              <a:rPr lang="el-GR" sz="1400" b="1" dirty="0" err="1">
                <a:solidFill>
                  <a:srgbClr val="29B2D6"/>
                </a:solidFill>
                <a:latin typeface="Calibri"/>
                <a:ea typeface="Calibri"/>
                <a:cs typeface="Calibri"/>
              </a:rPr>
              <a:t>Δημ</a:t>
            </a:r>
            <a:r>
              <a:rPr lang="el-GR" sz="1400" b="1" dirty="0">
                <a:solidFill>
                  <a:srgbClr val="29B2D6"/>
                </a:solidFill>
                <a:latin typeface="Calibri"/>
                <a:ea typeface="Calibri"/>
                <a:cs typeface="Calibri"/>
              </a:rPr>
              <a:t>. Δαπάνης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"/>
          <p:cNvSpPr txBox="1"/>
          <p:nvPr/>
        </p:nvSpPr>
        <p:spPr>
          <a:xfrm>
            <a:off x="1200000" y="600000"/>
            <a:ext cx="21800000" cy="11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38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ΕΣΠΑ 2021–2027  |  Συνολική Εικόνα Τομεακών Προγραμμάτων</a:t>
            </a:r>
          </a:p>
        </p:txBody>
      </p:sp>
      <p:sp>
        <p:nvSpPr>
          <p:cNvPr id="201" name="TitleLine"/>
          <p:cNvSpPr/>
          <p:nvPr/>
        </p:nvSpPr>
        <p:spPr>
          <a:xfrm>
            <a:off x="1200000" y="1800000"/>
            <a:ext cx="3500000" cy="45000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210" name="Stat0Bg"/>
          <p:cNvSpPr/>
          <p:nvPr/>
        </p:nvSpPr>
        <p:spPr>
          <a:xfrm>
            <a:off x="1469769" y="3500000"/>
            <a:ext cx="5100000" cy="6500000"/>
          </a:xfrm>
          <a:prstGeom prst="rect">
            <a:avLst/>
          </a:prstGeom>
          <a:solidFill>
            <a:srgbClr val="F7F9FB"/>
          </a:solidFill>
          <a:ln w="6350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211" name="Stat0Bar"/>
          <p:cNvSpPr/>
          <p:nvPr/>
        </p:nvSpPr>
        <p:spPr>
          <a:xfrm>
            <a:off x="1469769" y="3500000"/>
            <a:ext cx="5100000" cy="150000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212" name="Stat0Value"/>
          <p:cNvSpPr txBox="1"/>
          <p:nvPr/>
        </p:nvSpPr>
        <p:spPr>
          <a:xfrm>
            <a:off x="1469769" y="4300000"/>
            <a:ext cx="5100000" cy="32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95000"/>
              </a:lnSpc>
            </a:pPr>
            <a:r>
              <a:rPr lang="el-GR" sz="72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5</a:t>
            </a:r>
          </a:p>
        </p:txBody>
      </p:sp>
      <p:sp>
        <p:nvSpPr>
          <p:cNvPr id="213" name="Stat0Label"/>
          <p:cNvSpPr txBox="1"/>
          <p:nvPr/>
        </p:nvSpPr>
        <p:spPr>
          <a:xfrm>
            <a:off x="1469769" y="7700000"/>
            <a:ext cx="5100000" cy="12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l-GR" sz="2200" dirty="0">
                <a:solidFill>
                  <a:srgbClr val="595959"/>
                </a:solidFill>
                <a:latin typeface="Calibri"/>
                <a:ea typeface="Calibri"/>
                <a:cs typeface="Calibri"/>
              </a:rPr>
              <a:t>Τομεακά</a:t>
            </a:r>
          </a:p>
          <a:p>
            <a:pPr algn="ctr">
              <a:lnSpc>
                <a:spcPct val="110000"/>
              </a:lnSpc>
            </a:pPr>
            <a:r>
              <a:rPr lang="el-GR" sz="2200" dirty="0">
                <a:solidFill>
                  <a:srgbClr val="595959"/>
                </a:solidFill>
                <a:latin typeface="Calibri"/>
                <a:ea typeface="Calibri"/>
                <a:cs typeface="Calibri"/>
              </a:rPr>
              <a:t>Προγράμματα</a:t>
            </a:r>
          </a:p>
        </p:txBody>
      </p:sp>
      <p:sp>
        <p:nvSpPr>
          <p:cNvPr id="214" name="Stat1Bg"/>
          <p:cNvSpPr/>
          <p:nvPr/>
        </p:nvSpPr>
        <p:spPr>
          <a:xfrm>
            <a:off x="6869769" y="3500000"/>
            <a:ext cx="5100000" cy="6500000"/>
          </a:xfrm>
          <a:prstGeom prst="rect">
            <a:avLst/>
          </a:prstGeom>
          <a:solidFill>
            <a:srgbClr val="F7F9FB"/>
          </a:solidFill>
          <a:ln w="6350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215" name="Stat1Bar"/>
          <p:cNvSpPr/>
          <p:nvPr/>
        </p:nvSpPr>
        <p:spPr>
          <a:xfrm>
            <a:off x="6869769" y="3500000"/>
            <a:ext cx="5100000" cy="150000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216" name="Stat1Value"/>
          <p:cNvSpPr txBox="1"/>
          <p:nvPr/>
        </p:nvSpPr>
        <p:spPr>
          <a:xfrm>
            <a:off x="6869769" y="4300000"/>
            <a:ext cx="5100000" cy="32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95000"/>
              </a:lnSpc>
            </a:pPr>
            <a:r>
              <a:rPr lang="el-GR" sz="72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14,49</a:t>
            </a:r>
          </a:p>
          <a:p>
            <a:pPr algn="ctr">
              <a:lnSpc>
                <a:spcPct val="95000"/>
              </a:lnSpc>
            </a:pPr>
            <a:r>
              <a:rPr lang="el-GR" sz="72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δισ. €</a:t>
            </a:r>
          </a:p>
        </p:txBody>
      </p:sp>
      <p:sp>
        <p:nvSpPr>
          <p:cNvPr id="217" name="Stat1Label"/>
          <p:cNvSpPr txBox="1"/>
          <p:nvPr/>
        </p:nvSpPr>
        <p:spPr>
          <a:xfrm>
            <a:off x="6869769" y="7700000"/>
            <a:ext cx="5100000" cy="12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l-GR" sz="2200" dirty="0">
                <a:solidFill>
                  <a:srgbClr val="595959"/>
                </a:solidFill>
                <a:latin typeface="Calibri"/>
                <a:ea typeface="Calibri"/>
                <a:cs typeface="Calibri"/>
              </a:rPr>
              <a:t>Συνολική Δημόσια</a:t>
            </a:r>
          </a:p>
          <a:p>
            <a:pPr algn="ctr">
              <a:lnSpc>
                <a:spcPct val="110000"/>
              </a:lnSpc>
            </a:pPr>
            <a:r>
              <a:rPr lang="el-GR" sz="2200" dirty="0">
                <a:solidFill>
                  <a:srgbClr val="595959"/>
                </a:solidFill>
                <a:latin typeface="Calibri"/>
                <a:ea typeface="Calibri"/>
                <a:cs typeface="Calibri"/>
              </a:rPr>
              <a:t>Χρηματοδότηση</a:t>
            </a:r>
          </a:p>
        </p:txBody>
      </p:sp>
      <p:sp>
        <p:nvSpPr>
          <p:cNvPr id="218" name="Stat2Bg"/>
          <p:cNvSpPr/>
          <p:nvPr/>
        </p:nvSpPr>
        <p:spPr>
          <a:xfrm>
            <a:off x="12269769" y="3500000"/>
            <a:ext cx="5100000" cy="6500000"/>
          </a:xfrm>
          <a:prstGeom prst="rect">
            <a:avLst/>
          </a:prstGeom>
          <a:solidFill>
            <a:srgbClr val="F7F9FB"/>
          </a:solidFill>
          <a:ln w="6350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219" name="Stat2Bar"/>
          <p:cNvSpPr/>
          <p:nvPr/>
        </p:nvSpPr>
        <p:spPr>
          <a:xfrm>
            <a:off x="12269769" y="3500000"/>
            <a:ext cx="5100000" cy="150000"/>
          </a:xfrm>
          <a:prstGeom prst="rect">
            <a:avLst/>
          </a:prstGeom>
          <a:solidFill>
            <a:srgbClr val="29B2D6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220" name="Stat2Value"/>
          <p:cNvSpPr txBox="1"/>
          <p:nvPr/>
        </p:nvSpPr>
        <p:spPr>
          <a:xfrm>
            <a:off x="12269769" y="4300000"/>
            <a:ext cx="5100000" cy="32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95000"/>
              </a:lnSpc>
            </a:pPr>
            <a:r>
              <a:rPr lang="el-GR" sz="7200" b="1" dirty="0">
                <a:solidFill>
                  <a:srgbClr val="29B2D6"/>
                </a:solidFill>
                <a:latin typeface="Calibri"/>
                <a:ea typeface="Calibri"/>
                <a:cs typeface="Calibri"/>
              </a:rPr>
              <a:t>9,48</a:t>
            </a:r>
          </a:p>
          <a:p>
            <a:pPr algn="ctr">
              <a:lnSpc>
                <a:spcPct val="95000"/>
              </a:lnSpc>
            </a:pPr>
            <a:r>
              <a:rPr lang="el-GR" sz="7200" b="1" dirty="0">
                <a:solidFill>
                  <a:srgbClr val="29B2D6"/>
                </a:solidFill>
                <a:latin typeface="Calibri"/>
                <a:ea typeface="Calibri"/>
                <a:cs typeface="Calibri"/>
              </a:rPr>
              <a:t>δισ. €</a:t>
            </a:r>
          </a:p>
        </p:txBody>
      </p:sp>
      <p:sp>
        <p:nvSpPr>
          <p:cNvPr id="221" name="Stat2Label"/>
          <p:cNvSpPr txBox="1"/>
          <p:nvPr/>
        </p:nvSpPr>
        <p:spPr>
          <a:xfrm>
            <a:off x="12269769" y="7700000"/>
            <a:ext cx="5100000" cy="12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l-GR" sz="2200" dirty="0">
                <a:solidFill>
                  <a:srgbClr val="595959"/>
                </a:solidFill>
                <a:latin typeface="Calibri"/>
                <a:ea typeface="Calibri"/>
                <a:cs typeface="Calibri"/>
              </a:rPr>
              <a:t>Νομικές Δεσμεύσεις</a:t>
            </a:r>
          </a:p>
        </p:txBody>
      </p:sp>
      <p:sp>
        <p:nvSpPr>
          <p:cNvPr id="222" name="Stat2Pct"/>
          <p:cNvSpPr txBox="1"/>
          <p:nvPr/>
        </p:nvSpPr>
        <p:spPr>
          <a:xfrm>
            <a:off x="12269769" y="9000000"/>
            <a:ext cx="5100000" cy="7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2600" b="1" dirty="0">
                <a:solidFill>
                  <a:srgbClr val="29B2D6"/>
                </a:solidFill>
                <a:latin typeface="Calibri"/>
                <a:ea typeface="Calibri"/>
                <a:cs typeface="Calibri"/>
              </a:rPr>
              <a:t>65%</a:t>
            </a:r>
          </a:p>
        </p:txBody>
      </p:sp>
      <p:sp>
        <p:nvSpPr>
          <p:cNvPr id="223" name="Stat3Bg"/>
          <p:cNvSpPr/>
          <p:nvPr/>
        </p:nvSpPr>
        <p:spPr>
          <a:xfrm>
            <a:off x="17669769" y="3500000"/>
            <a:ext cx="5100000" cy="6500000"/>
          </a:xfrm>
          <a:prstGeom prst="rect">
            <a:avLst/>
          </a:prstGeom>
          <a:solidFill>
            <a:srgbClr val="F7F9FB"/>
          </a:solidFill>
          <a:ln w="6350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224" name="Stat3Bar"/>
          <p:cNvSpPr/>
          <p:nvPr/>
        </p:nvSpPr>
        <p:spPr>
          <a:xfrm>
            <a:off x="17669769" y="3500000"/>
            <a:ext cx="5100000" cy="150000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225" name="Stat3Value"/>
          <p:cNvSpPr txBox="1"/>
          <p:nvPr/>
        </p:nvSpPr>
        <p:spPr>
          <a:xfrm>
            <a:off x="17669769" y="4300000"/>
            <a:ext cx="5100000" cy="32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95000"/>
              </a:lnSpc>
            </a:pPr>
            <a:r>
              <a:rPr lang="el-GR" sz="7200" b="1" dirty="0">
                <a:solidFill>
                  <a:srgbClr val="95C11F"/>
                </a:solidFill>
                <a:latin typeface="Calibri"/>
                <a:ea typeface="Calibri"/>
                <a:cs typeface="Calibri"/>
              </a:rPr>
              <a:t>3,</a:t>
            </a:r>
            <a:r>
              <a:rPr lang="en-GB" sz="7200" b="1" dirty="0">
                <a:solidFill>
                  <a:srgbClr val="95C11F"/>
                </a:solidFill>
                <a:latin typeface="Calibri"/>
                <a:ea typeface="Calibri"/>
                <a:cs typeface="Calibri"/>
              </a:rPr>
              <a:t>34</a:t>
            </a:r>
            <a:endParaRPr lang="el-GR" sz="7200" b="1" dirty="0">
              <a:solidFill>
                <a:srgbClr val="95C11F"/>
              </a:solidFill>
              <a:latin typeface="Calibri"/>
              <a:ea typeface="Calibri"/>
              <a:cs typeface="Calibri"/>
            </a:endParaRPr>
          </a:p>
          <a:p>
            <a:pPr algn="ctr">
              <a:lnSpc>
                <a:spcPct val="95000"/>
              </a:lnSpc>
            </a:pPr>
            <a:r>
              <a:rPr lang="el-GR" sz="7200" b="1" dirty="0">
                <a:solidFill>
                  <a:srgbClr val="95C11F"/>
                </a:solidFill>
                <a:latin typeface="Calibri"/>
                <a:ea typeface="Calibri"/>
                <a:cs typeface="Calibri"/>
              </a:rPr>
              <a:t>δισ. €</a:t>
            </a:r>
          </a:p>
        </p:txBody>
      </p:sp>
      <p:sp>
        <p:nvSpPr>
          <p:cNvPr id="226" name="Stat3Label"/>
          <p:cNvSpPr txBox="1"/>
          <p:nvPr/>
        </p:nvSpPr>
        <p:spPr>
          <a:xfrm>
            <a:off x="17669769" y="7700000"/>
            <a:ext cx="5100000" cy="12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l-GR" sz="2200" dirty="0">
                <a:solidFill>
                  <a:srgbClr val="595959"/>
                </a:solidFill>
                <a:latin typeface="Calibri"/>
                <a:ea typeface="Calibri"/>
                <a:cs typeface="Calibri"/>
              </a:rPr>
              <a:t>Δαπάνες</a:t>
            </a:r>
          </a:p>
        </p:txBody>
      </p:sp>
      <p:sp>
        <p:nvSpPr>
          <p:cNvPr id="227" name="Stat3Pct"/>
          <p:cNvSpPr txBox="1"/>
          <p:nvPr/>
        </p:nvSpPr>
        <p:spPr>
          <a:xfrm>
            <a:off x="17669769" y="9000000"/>
            <a:ext cx="5100000" cy="7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2600" b="1" dirty="0">
                <a:solidFill>
                  <a:srgbClr val="95C11F"/>
                </a:solidFill>
                <a:latin typeface="Calibri"/>
                <a:ea typeface="Calibri"/>
                <a:cs typeface="Calibri"/>
              </a:rPr>
              <a:t>2</a:t>
            </a:r>
            <a:r>
              <a:rPr lang="en-GB" sz="2600" b="1" dirty="0">
                <a:solidFill>
                  <a:srgbClr val="95C11F"/>
                </a:solidFill>
                <a:latin typeface="Calibri"/>
                <a:ea typeface="Calibri"/>
                <a:cs typeface="Calibri"/>
              </a:rPr>
              <a:t>3</a:t>
            </a:r>
            <a:r>
              <a:rPr lang="el-GR" sz="2600" b="1" dirty="0">
                <a:solidFill>
                  <a:srgbClr val="95C11F"/>
                </a:solidFill>
                <a:latin typeface="Calibri"/>
                <a:ea typeface="Calibri"/>
                <a:cs typeface="Calibri"/>
              </a:rPr>
              <a:t>%</a:t>
            </a:r>
          </a:p>
        </p:txBody>
      </p:sp>
      <p:sp>
        <p:nvSpPr>
          <p:cNvPr id="9990" name="DateFooter"/>
          <p:cNvSpPr txBox="1"/>
          <p:nvPr/>
        </p:nvSpPr>
        <p:spPr>
          <a:xfrm>
            <a:off x="18500000" y="13100000"/>
            <a:ext cx="5000000" cy="4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l-GR" sz="1500" b="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Στοιχεία ΟΠΣ: 17/04/2026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itle"/>
          <p:cNvSpPr txBox="1"/>
          <p:nvPr/>
        </p:nvSpPr>
        <p:spPr>
          <a:xfrm>
            <a:off x="1200000" y="600000"/>
            <a:ext cx="21800000" cy="11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38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ΕΣΠΑ 2021–2027  |  Ανάλυση ανά Πρόγραμμα</a:t>
            </a:r>
          </a:p>
        </p:txBody>
      </p:sp>
      <p:sp>
        <p:nvSpPr>
          <p:cNvPr id="301" name="TitleLine"/>
          <p:cNvSpPr/>
          <p:nvPr/>
        </p:nvSpPr>
        <p:spPr>
          <a:xfrm flipV="1">
            <a:off x="1200000" y="1800000"/>
            <a:ext cx="3500000" cy="45000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310" name="HdrBg0"/>
          <p:cNvSpPr/>
          <p:nvPr/>
        </p:nvSpPr>
        <p:spPr>
          <a:xfrm>
            <a:off x="1219769" y="2800000"/>
            <a:ext cx="6500000" cy="1342857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311" name="Hdr0"/>
          <p:cNvSpPr txBox="1"/>
          <p:nvPr/>
        </p:nvSpPr>
        <p:spPr>
          <a:xfrm>
            <a:off x="1419769" y="3000000"/>
            <a:ext cx="6100000" cy="94285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22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Πρόγραμμα</a:t>
            </a:r>
          </a:p>
        </p:txBody>
      </p:sp>
      <p:sp>
        <p:nvSpPr>
          <p:cNvPr id="312" name="HdrBg1"/>
          <p:cNvSpPr/>
          <p:nvPr/>
        </p:nvSpPr>
        <p:spPr>
          <a:xfrm>
            <a:off x="7719769" y="2800000"/>
            <a:ext cx="3100000" cy="1342857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313" name="Hdr1"/>
          <p:cNvSpPr txBox="1"/>
          <p:nvPr/>
        </p:nvSpPr>
        <p:spPr>
          <a:xfrm>
            <a:off x="7919769" y="3000000"/>
            <a:ext cx="2700000" cy="94285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l-GR" sz="22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Δημ. Χρηματοδότηση</a:t>
            </a:r>
          </a:p>
        </p:txBody>
      </p:sp>
      <p:sp>
        <p:nvSpPr>
          <p:cNvPr id="314" name="HdrBg2"/>
          <p:cNvSpPr/>
          <p:nvPr/>
        </p:nvSpPr>
        <p:spPr>
          <a:xfrm>
            <a:off x="10819769" y="2800000"/>
            <a:ext cx="3000000" cy="1342857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315" name="Hdr2"/>
          <p:cNvSpPr txBox="1"/>
          <p:nvPr/>
        </p:nvSpPr>
        <p:spPr>
          <a:xfrm>
            <a:off x="11019769" y="3000000"/>
            <a:ext cx="2600000" cy="94285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l-GR" sz="22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Εντάξεις</a:t>
            </a:r>
          </a:p>
        </p:txBody>
      </p:sp>
      <p:sp>
        <p:nvSpPr>
          <p:cNvPr id="316" name="HdrBg3"/>
          <p:cNvSpPr/>
          <p:nvPr/>
        </p:nvSpPr>
        <p:spPr>
          <a:xfrm>
            <a:off x="13819769" y="2800000"/>
            <a:ext cx="3200000" cy="1342857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317" name="Hdr3"/>
          <p:cNvSpPr txBox="1"/>
          <p:nvPr/>
        </p:nvSpPr>
        <p:spPr>
          <a:xfrm>
            <a:off x="14019769" y="3000000"/>
            <a:ext cx="2800000" cy="94285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l-GR" sz="22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Νομ. Δεσμεύσεις</a:t>
            </a:r>
          </a:p>
        </p:txBody>
      </p:sp>
      <p:sp>
        <p:nvSpPr>
          <p:cNvPr id="318" name="HdrBg4"/>
          <p:cNvSpPr/>
          <p:nvPr/>
        </p:nvSpPr>
        <p:spPr>
          <a:xfrm>
            <a:off x="17019769" y="2800000"/>
            <a:ext cx="3000000" cy="1342857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319" name="Hdr4"/>
          <p:cNvSpPr txBox="1"/>
          <p:nvPr/>
        </p:nvSpPr>
        <p:spPr>
          <a:xfrm>
            <a:off x="17219769" y="3000000"/>
            <a:ext cx="2600000" cy="94285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l-GR" sz="22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Δαπάνες</a:t>
            </a:r>
          </a:p>
        </p:txBody>
      </p:sp>
      <p:sp>
        <p:nvSpPr>
          <p:cNvPr id="320" name="HdrBg5"/>
          <p:cNvSpPr/>
          <p:nvPr/>
        </p:nvSpPr>
        <p:spPr>
          <a:xfrm>
            <a:off x="20019769" y="2800000"/>
            <a:ext cx="3000000" cy="1342857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321" name="Hdr5"/>
          <p:cNvSpPr txBox="1"/>
          <p:nvPr/>
        </p:nvSpPr>
        <p:spPr>
          <a:xfrm>
            <a:off x="20219769" y="3000000"/>
            <a:ext cx="2600000" cy="94285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l-GR" sz="22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% Δαπ./ΔΔ</a:t>
            </a:r>
          </a:p>
        </p:txBody>
      </p:sp>
      <p:sp>
        <p:nvSpPr>
          <p:cNvPr id="322" name="Row0Bg"/>
          <p:cNvSpPr/>
          <p:nvPr/>
        </p:nvSpPr>
        <p:spPr>
          <a:xfrm>
            <a:off x="1219769" y="4142857"/>
            <a:ext cx="21800000" cy="1342857"/>
          </a:xfrm>
          <a:prstGeom prst="rect">
            <a:avLst/>
          </a:prstGeom>
          <a:solidFill>
            <a:srgbClr val="FFFFFF"/>
          </a:solidFill>
          <a:ln w="3175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323" name="Cell0_0"/>
          <p:cNvSpPr txBox="1"/>
          <p:nvPr/>
        </p:nvSpPr>
        <p:spPr>
          <a:xfrm>
            <a:off x="1419769" y="4342857"/>
            <a:ext cx="6100000" cy="94285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2200" b="1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Ανταγωνιστικότητα</a:t>
            </a:r>
          </a:p>
        </p:txBody>
      </p:sp>
      <p:sp>
        <p:nvSpPr>
          <p:cNvPr id="324" name="Cell0_1"/>
          <p:cNvSpPr txBox="1"/>
          <p:nvPr/>
        </p:nvSpPr>
        <p:spPr>
          <a:xfrm>
            <a:off x="7919769" y="4342857"/>
            <a:ext cx="2700000" cy="94285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l-GR" sz="2200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3,82 δισ. €</a:t>
            </a:r>
          </a:p>
        </p:txBody>
      </p:sp>
      <p:sp>
        <p:nvSpPr>
          <p:cNvPr id="325" name="Cell0_2"/>
          <p:cNvSpPr txBox="1"/>
          <p:nvPr/>
        </p:nvSpPr>
        <p:spPr>
          <a:xfrm>
            <a:off x="11019769" y="4342857"/>
            <a:ext cx="2600000" cy="94285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l-GR" sz="2200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3,04 δισ. €</a:t>
            </a:r>
          </a:p>
        </p:txBody>
      </p:sp>
      <p:sp>
        <p:nvSpPr>
          <p:cNvPr id="326" name="Cell0_3"/>
          <p:cNvSpPr txBox="1"/>
          <p:nvPr/>
        </p:nvSpPr>
        <p:spPr>
          <a:xfrm>
            <a:off x="14019769" y="4342857"/>
            <a:ext cx="2800000" cy="94285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l-GR" sz="2200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2,27 δισ. €</a:t>
            </a:r>
          </a:p>
        </p:txBody>
      </p:sp>
      <p:sp>
        <p:nvSpPr>
          <p:cNvPr id="327" name="Cell0_4"/>
          <p:cNvSpPr txBox="1"/>
          <p:nvPr/>
        </p:nvSpPr>
        <p:spPr>
          <a:xfrm>
            <a:off x="17219769" y="4342857"/>
            <a:ext cx="2600000" cy="94285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l-GR" sz="2200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84</a:t>
            </a:r>
            <a:r>
              <a:rPr lang="en-GB" sz="2200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5</a:t>
            </a:r>
            <a:r>
              <a:rPr lang="el-GR" sz="2200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εκ. €</a:t>
            </a:r>
          </a:p>
        </p:txBody>
      </p:sp>
      <p:sp>
        <p:nvSpPr>
          <p:cNvPr id="328" name="Cell0_5"/>
          <p:cNvSpPr txBox="1"/>
          <p:nvPr/>
        </p:nvSpPr>
        <p:spPr>
          <a:xfrm>
            <a:off x="20219769" y="4342857"/>
            <a:ext cx="2600000" cy="94285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l-GR" sz="2200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22,1</a:t>
            </a:r>
            <a:r>
              <a:rPr lang="en-GB" sz="2200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0</a:t>
            </a:r>
            <a:r>
              <a:rPr lang="el-GR" sz="2200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%</a:t>
            </a:r>
          </a:p>
        </p:txBody>
      </p:sp>
      <p:sp>
        <p:nvSpPr>
          <p:cNvPr id="329" name="Row1Bg"/>
          <p:cNvSpPr/>
          <p:nvPr/>
        </p:nvSpPr>
        <p:spPr>
          <a:xfrm>
            <a:off x="1219769" y="5485714"/>
            <a:ext cx="21800000" cy="1342857"/>
          </a:xfrm>
          <a:prstGeom prst="rect">
            <a:avLst/>
          </a:prstGeom>
          <a:solidFill>
            <a:srgbClr val="F7F9FB"/>
          </a:solidFill>
          <a:ln w="3175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330" name="Cell1_0"/>
          <p:cNvSpPr txBox="1"/>
          <p:nvPr/>
        </p:nvSpPr>
        <p:spPr>
          <a:xfrm>
            <a:off x="1419769" y="5685714"/>
            <a:ext cx="6100000" cy="94285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r>
              <a:rPr lang="el-GR" sz="2200" b="1" dirty="0">
                <a:solidFill>
                  <a:srgbClr val="333333"/>
                </a:solidFill>
                <a:ea typeface="Calibri"/>
                <a:cs typeface="Calibri"/>
              </a:rPr>
              <a:t>Ανθρώπινο Δυναμικό. &amp; Κοινωνική Συνοχή</a:t>
            </a:r>
          </a:p>
        </p:txBody>
      </p:sp>
      <p:sp>
        <p:nvSpPr>
          <p:cNvPr id="331" name="Cell1_1"/>
          <p:cNvSpPr txBox="1"/>
          <p:nvPr/>
        </p:nvSpPr>
        <p:spPr>
          <a:xfrm>
            <a:off x="7919769" y="5685714"/>
            <a:ext cx="2700000" cy="94285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l-GR" sz="2200" dirty="0">
                <a:solidFill>
                  <a:srgbClr val="333333"/>
                </a:solidFill>
                <a:ea typeface="Calibri"/>
                <a:cs typeface="Calibri"/>
              </a:rPr>
              <a:t>4,16 δισ. €</a:t>
            </a:r>
          </a:p>
        </p:txBody>
      </p:sp>
      <p:sp>
        <p:nvSpPr>
          <p:cNvPr id="332" name="Cell1_2"/>
          <p:cNvSpPr txBox="1"/>
          <p:nvPr/>
        </p:nvSpPr>
        <p:spPr>
          <a:xfrm>
            <a:off x="11019769" y="5685714"/>
            <a:ext cx="2600000" cy="94285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l-GR" sz="2200" dirty="0">
                <a:solidFill>
                  <a:srgbClr val="333333"/>
                </a:solidFill>
                <a:ea typeface="Calibri"/>
                <a:cs typeface="Calibri"/>
              </a:rPr>
              <a:t>2,89 δισ. €</a:t>
            </a:r>
          </a:p>
        </p:txBody>
      </p:sp>
      <p:sp>
        <p:nvSpPr>
          <p:cNvPr id="333" name="Cell1_3"/>
          <p:cNvSpPr txBox="1"/>
          <p:nvPr/>
        </p:nvSpPr>
        <p:spPr>
          <a:xfrm>
            <a:off x="14019769" y="5685714"/>
            <a:ext cx="2800000" cy="94285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l-GR" sz="2200" dirty="0">
                <a:solidFill>
                  <a:srgbClr val="333333"/>
                </a:solidFill>
                <a:ea typeface="Calibri"/>
                <a:cs typeface="Calibri"/>
              </a:rPr>
              <a:t>2,56 δισ. €</a:t>
            </a:r>
          </a:p>
        </p:txBody>
      </p:sp>
      <p:sp>
        <p:nvSpPr>
          <p:cNvPr id="334" name="Cell1_4"/>
          <p:cNvSpPr txBox="1"/>
          <p:nvPr/>
        </p:nvSpPr>
        <p:spPr>
          <a:xfrm>
            <a:off x="17219769" y="5685714"/>
            <a:ext cx="2600000" cy="94285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n-GB" sz="2200" dirty="0">
                <a:solidFill>
                  <a:srgbClr val="333333"/>
                </a:solidFill>
                <a:ea typeface="Calibri"/>
                <a:cs typeface="Calibri"/>
              </a:rPr>
              <a:t>907</a:t>
            </a:r>
            <a:r>
              <a:rPr lang="el-GR" sz="2200" dirty="0">
                <a:solidFill>
                  <a:srgbClr val="333333"/>
                </a:solidFill>
                <a:ea typeface="Calibri"/>
                <a:cs typeface="Calibri"/>
              </a:rPr>
              <a:t> εκ. €</a:t>
            </a:r>
          </a:p>
        </p:txBody>
      </p:sp>
      <p:sp>
        <p:nvSpPr>
          <p:cNvPr id="335" name="Cell1_5"/>
          <p:cNvSpPr txBox="1"/>
          <p:nvPr/>
        </p:nvSpPr>
        <p:spPr>
          <a:xfrm>
            <a:off x="20219769" y="5685714"/>
            <a:ext cx="2600000" cy="94285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n-GB" sz="2200" dirty="0">
                <a:solidFill>
                  <a:srgbClr val="333333"/>
                </a:solidFill>
                <a:ea typeface="Calibri"/>
                <a:cs typeface="Calibri"/>
              </a:rPr>
              <a:t>21,79</a:t>
            </a:r>
            <a:r>
              <a:rPr lang="el-GR" sz="2200" dirty="0">
                <a:solidFill>
                  <a:srgbClr val="333333"/>
                </a:solidFill>
                <a:ea typeface="Calibri"/>
                <a:cs typeface="Calibri"/>
              </a:rPr>
              <a:t>%</a:t>
            </a:r>
          </a:p>
        </p:txBody>
      </p:sp>
      <p:sp>
        <p:nvSpPr>
          <p:cNvPr id="336" name="Row2Bg"/>
          <p:cNvSpPr/>
          <p:nvPr/>
        </p:nvSpPr>
        <p:spPr>
          <a:xfrm>
            <a:off x="1219769" y="6828571"/>
            <a:ext cx="21800000" cy="1342857"/>
          </a:xfrm>
          <a:prstGeom prst="rect">
            <a:avLst/>
          </a:prstGeom>
          <a:solidFill>
            <a:srgbClr val="FFFFFF"/>
          </a:solidFill>
          <a:ln w="3175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337" name="Cell2_0"/>
          <p:cNvSpPr txBox="1"/>
          <p:nvPr/>
        </p:nvSpPr>
        <p:spPr>
          <a:xfrm>
            <a:off x="1419769" y="7028571"/>
            <a:ext cx="6100000" cy="94285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r>
              <a:rPr lang="el-GR" sz="2200" b="1" dirty="0">
                <a:solidFill>
                  <a:srgbClr val="333333"/>
                </a:solidFill>
                <a:ea typeface="Calibri"/>
                <a:cs typeface="Calibri"/>
              </a:rPr>
              <a:t>Περιβάλλον &amp; Κλιματική Αλλαγή</a:t>
            </a:r>
          </a:p>
        </p:txBody>
      </p:sp>
      <p:sp>
        <p:nvSpPr>
          <p:cNvPr id="338" name="Cell2_1"/>
          <p:cNvSpPr txBox="1"/>
          <p:nvPr/>
        </p:nvSpPr>
        <p:spPr>
          <a:xfrm>
            <a:off x="7919769" y="7028571"/>
            <a:ext cx="2700000" cy="94285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l-GR" sz="2200" dirty="0">
                <a:solidFill>
                  <a:srgbClr val="333333"/>
                </a:solidFill>
                <a:ea typeface="Calibri"/>
                <a:cs typeface="Calibri"/>
              </a:rPr>
              <a:t>3,61 δισ. €</a:t>
            </a:r>
          </a:p>
        </p:txBody>
      </p:sp>
      <p:sp>
        <p:nvSpPr>
          <p:cNvPr id="339" name="Cell2_2"/>
          <p:cNvSpPr txBox="1"/>
          <p:nvPr/>
        </p:nvSpPr>
        <p:spPr>
          <a:xfrm>
            <a:off x="11019769" y="7028571"/>
            <a:ext cx="2600000" cy="94285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l-GR" sz="2200" dirty="0">
                <a:solidFill>
                  <a:srgbClr val="333333"/>
                </a:solidFill>
                <a:ea typeface="Calibri"/>
                <a:cs typeface="Calibri"/>
              </a:rPr>
              <a:t>3,04 δισ. €</a:t>
            </a:r>
          </a:p>
        </p:txBody>
      </p:sp>
      <p:sp>
        <p:nvSpPr>
          <p:cNvPr id="340" name="Cell2_3"/>
          <p:cNvSpPr txBox="1"/>
          <p:nvPr/>
        </p:nvSpPr>
        <p:spPr>
          <a:xfrm>
            <a:off x="14019769" y="7028571"/>
            <a:ext cx="2800000" cy="94285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l-GR" sz="2200" dirty="0">
                <a:solidFill>
                  <a:srgbClr val="333333"/>
                </a:solidFill>
                <a:ea typeface="Calibri"/>
                <a:cs typeface="Calibri"/>
              </a:rPr>
              <a:t>1,75 δισ. €</a:t>
            </a:r>
          </a:p>
        </p:txBody>
      </p:sp>
      <p:sp>
        <p:nvSpPr>
          <p:cNvPr id="341" name="Cell2_4"/>
          <p:cNvSpPr txBox="1"/>
          <p:nvPr/>
        </p:nvSpPr>
        <p:spPr>
          <a:xfrm>
            <a:off x="17219769" y="7028571"/>
            <a:ext cx="2600000" cy="94285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l-GR" sz="2200" dirty="0">
                <a:solidFill>
                  <a:srgbClr val="333333"/>
                </a:solidFill>
                <a:ea typeface="Calibri"/>
                <a:cs typeface="Calibri"/>
              </a:rPr>
              <a:t>8</a:t>
            </a:r>
            <a:r>
              <a:rPr lang="en-GB" sz="2200" dirty="0">
                <a:solidFill>
                  <a:srgbClr val="333333"/>
                </a:solidFill>
                <a:ea typeface="Calibri"/>
                <a:cs typeface="Calibri"/>
              </a:rPr>
              <a:t>59</a:t>
            </a:r>
            <a:r>
              <a:rPr lang="el-GR" sz="2200" dirty="0">
                <a:solidFill>
                  <a:srgbClr val="333333"/>
                </a:solidFill>
                <a:ea typeface="Calibri"/>
                <a:cs typeface="Calibri"/>
              </a:rPr>
              <a:t> εκ. €</a:t>
            </a:r>
          </a:p>
        </p:txBody>
      </p:sp>
      <p:sp>
        <p:nvSpPr>
          <p:cNvPr id="342" name="Cell2_5"/>
          <p:cNvSpPr txBox="1"/>
          <p:nvPr/>
        </p:nvSpPr>
        <p:spPr>
          <a:xfrm>
            <a:off x="20219769" y="7028571"/>
            <a:ext cx="2600000" cy="94285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n-GB" sz="2200" dirty="0">
                <a:solidFill>
                  <a:srgbClr val="333333"/>
                </a:solidFill>
                <a:ea typeface="Calibri"/>
                <a:cs typeface="Calibri"/>
              </a:rPr>
              <a:t>23,82</a:t>
            </a:r>
            <a:r>
              <a:rPr lang="el-GR" sz="2200" dirty="0">
                <a:solidFill>
                  <a:srgbClr val="333333"/>
                </a:solidFill>
                <a:ea typeface="Calibri"/>
                <a:cs typeface="Calibri"/>
              </a:rPr>
              <a:t>%</a:t>
            </a:r>
          </a:p>
        </p:txBody>
      </p:sp>
      <p:sp>
        <p:nvSpPr>
          <p:cNvPr id="343" name="Row3Bg"/>
          <p:cNvSpPr/>
          <p:nvPr/>
        </p:nvSpPr>
        <p:spPr>
          <a:xfrm>
            <a:off x="1219769" y="8171428"/>
            <a:ext cx="21800000" cy="1342857"/>
          </a:xfrm>
          <a:prstGeom prst="rect">
            <a:avLst/>
          </a:prstGeom>
          <a:solidFill>
            <a:srgbClr val="F7F9FB"/>
          </a:solidFill>
          <a:ln w="3175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344" name="Cell3_0"/>
          <p:cNvSpPr txBox="1"/>
          <p:nvPr/>
        </p:nvSpPr>
        <p:spPr>
          <a:xfrm>
            <a:off x="1419769" y="8371428"/>
            <a:ext cx="6100000" cy="94285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r>
              <a:rPr lang="el-GR" sz="2200" b="1" dirty="0">
                <a:solidFill>
                  <a:srgbClr val="333333"/>
                </a:solidFill>
                <a:ea typeface="Calibri"/>
                <a:cs typeface="Calibri"/>
              </a:rPr>
              <a:t>Μεταφορές</a:t>
            </a:r>
          </a:p>
        </p:txBody>
      </p:sp>
      <p:sp>
        <p:nvSpPr>
          <p:cNvPr id="345" name="Cell3_1"/>
          <p:cNvSpPr txBox="1"/>
          <p:nvPr/>
        </p:nvSpPr>
        <p:spPr>
          <a:xfrm>
            <a:off x="7919769" y="8371428"/>
            <a:ext cx="2700000" cy="94285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l-GR" sz="2200" dirty="0">
                <a:solidFill>
                  <a:srgbClr val="333333"/>
                </a:solidFill>
                <a:ea typeface="Calibri"/>
                <a:cs typeface="Calibri"/>
              </a:rPr>
              <a:t>2,19 δισ. €</a:t>
            </a:r>
          </a:p>
        </p:txBody>
      </p:sp>
      <p:sp>
        <p:nvSpPr>
          <p:cNvPr id="346" name="Cell3_2"/>
          <p:cNvSpPr txBox="1"/>
          <p:nvPr/>
        </p:nvSpPr>
        <p:spPr>
          <a:xfrm>
            <a:off x="11019769" y="8371428"/>
            <a:ext cx="2600000" cy="94285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l-GR" sz="2200" dirty="0">
                <a:solidFill>
                  <a:srgbClr val="333333"/>
                </a:solidFill>
                <a:ea typeface="Calibri"/>
                <a:cs typeface="Calibri"/>
              </a:rPr>
              <a:t>2,59 δισ. €</a:t>
            </a:r>
          </a:p>
        </p:txBody>
      </p:sp>
      <p:sp>
        <p:nvSpPr>
          <p:cNvPr id="347" name="Cell3_3"/>
          <p:cNvSpPr txBox="1"/>
          <p:nvPr/>
        </p:nvSpPr>
        <p:spPr>
          <a:xfrm>
            <a:off x="14019769" y="8371428"/>
            <a:ext cx="2800000" cy="94285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l-GR" sz="2200" dirty="0">
                <a:solidFill>
                  <a:srgbClr val="333333"/>
                </a:solidFill>
                <a:ea typeface="Calibri"/>
                <a:cs typeface="Calibri"/>
              </a:rPr>
              <a:t>2,38 δισ. €</a:t>
            </a:r>
          </a:p>
        </p:txBody>
      </p:sp>
      <p:sp>
        <p:nvSpPr>
          <p:cNvPr id="348" name="Cell3_4"/>
          <p:cNvSpPr txBox="1"/>
          <p:nvPr/>
        </p:nvSpPr>
        <p:spPr>
          <a:xfrm>
            <a:off x="17219769" y="8371428"/>
            <a:ext cx="2600000" cy="94285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l-GR" sz="2200" dirty="0">
                <a:solidFill>
                  <a:srgbClr val="333333"/>
                </a:solidFill>
                <a:ea typeface="Calibri"/>
                <a:cs typeface="Calibri"/>
              </a:rPr>
              <a:t>605 εκ. €</a:t>
            </a:r>
          </a:p>
        </p:txBody>
      </p:sp>
      <p:sp>
        <p:nvSpPr>
          <p:cNvPr id="349" name="Cell3_5"/>
          <p:cNvSpPr txBox="1"/>
          <p:nvPr/>
        </p:nvSpPr>
        <p:spPr>
          <a:xfrm>
            <a:off x="20219769" y="8371428"/>
            <a:ext cx="2600000" cy="94285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l-GR" sz="2200" dirty="0">
                <a:solidFill>
                  <a:srgbClr val="333333"/>
                </a:solidFill>
                <a:ea typeface="Calibri"/>
                <a:cs typeface="Calibri"/>
              </a:rPr>
              <a:t>27,</a:t>
            </a:r>
            <a:r>
              <a:rPr lang="en-GB" sz="2200" dirty="0">
                <a:solidFill>
                  <a:srgbClr val="333333"/>
                </a:solidFill>
                <a:ea typeface="Calibri"/>
                <a:cs typeface="Calibri"/>
              </a:rPr>
              <a:t>66</a:t>
            </a:r>
            <a:r>
              <a:rPr lang="el-GR" sz="2200" dirty="0">
                <a:solidFill>
                  <a:srgbClr val="333333"/>
                </a:solidFill>
                <a:ea typeface="Calibri"/>
                <a:cs typeface="Calibri"/>
              </a:rPr>
              <a:t>%</a:t>
            </a:r>
          </a:p>
        </p:txBody>
      </p:sp>
      <p:sp>
        <p:nvSpPr>
          <p:cNvPr id="350" name="Row4Bg"/>
          <p:cNvSpPr/>
          <p:nvPr/>
        </p:nvSpPr>
        <p:spPr>
          <a:xfrm>
            <a:off x="1219769" y="9514285"/>
            <a:ext cx="21800000" cy="1342857"/>
          </a:xfrm>
          <a:prstGeom prst="rect">
            <a:avLst/>
          </a:prstGeom>
          <a:solidFill>
            <a:srgbClr val="FFFFFF"/>
          </a:solidFill>
          <a:ln w="3175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351" name="Cell4_0"/>
          <p:cNvSpPr txBox="1"/>
          <p:nvPr/>
        </p:nvSpPr>
        <p:spPr>
          <a:xfrm>
            <a:off x="1419769" y="9714285"/>
            <a:ext cx="6100000" cy="94285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r>
              <a:rPr lang="el-GR" sz="2200" b="1" dirty="0">
                <a:solidFill>
                  <a:srgbClr val="333333"/>
                </a:solidFill>
                <a:ea typeface="Calibri"/>
                <a:cs typeface="Calibri"/>
              </a:rPr>
              <a:t>Πολιτική Προστασία</a:t>
            </a:r>
          </a:p>
        </p:txBody>
      </p:sp>
      <p:sp>
        <p:nvSpPr>
          <p:cNvPr id="352" name="Cell4_1"/>
          <p:cNvSpPr txBox="1"/>
          <p:nvPr/>
        </p:nvSpPr>
        <p:spPr>
          <a:xfrm>
            <a:off x="7919769" y="9714285"/>
            <a:ext cx="2700000" cy="94285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l-GR" sz="2200" dirty="0">
                <a:solidFill>
                  <a:srgbClr val="333333"/>
                </a:solidFill>
                <a:ea typeface="Calibri"/>
                <a:cs typeface="Calibri"/>
              </a:rPr>
              <a:t>714 εκ. €</a:t>
            </a:r>
          </a:p>
        </p:txBody>
      </p:sp>
      <p:sp>
        <p:nvSpPr>
          <p:cNvPr id="353" name="Cell4_2"/>
          <p:cNvSpPr txBox="1"/>
          <p:nvPr/>
        </p:nvSpPr>
        <p:spPr>
          <a:xfrm>
            <a:off x="11019769" y="9714285"/>
            <a:ext cx="2600000" cy="94285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l-GR" sz="2200" dirty="0">
                <a:solidFill>
                  <a:srgbClr val="333333"/>
                </a:solidFill>
                <a:ea typeface="Calibri"/>
                <a:cs typeface="Calibri"/>
              </a:rPr>
              <a:t>660 εκ. €</a:t>
            </a:r>
          </a:p>
        </p:txBody>
      </p:sp>
      <p:sp>
        <p:nvSpPr>
          <p:cNvPr id="354" name="Cell4_3"/>
          <p:cNvSpPr txBox="1"/>
          <p:nvPr/>
        </p:nvSpPr>
        <p:spPr>
          <a:xfrm>
            <a:off x="14019769" y="9714285"/>
            <a:ext cx="2800000" cy="94285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l-GR" sz="2200" dirty="0">
                <a:solidFill>
                  <a:srgbClr val="333333"/>
                </a:solidFill>
                <a:ea typeface="Calibri"/>
                <a:cs typeface="Calibri"/>
              </a:rPr>
              <a:t>512 εκ. €</a:t>
            </a:r>
          </a:p>
        </p:txBody>
      </p:sp>
      <p:sp>
        <p:nvSpPr>
          <p:cNvPr id="355" name="Cell4_4"/>
          <p:cNvSpPr txBox="1"/>
          <p:nvPr/>
        </p:nvSpPr>
        <p:spPr>
          <a:xfrm>
            <a:off x="17219769" y="9714285"/>
            <a:ext cx="2600000" cy="94285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l-GR" sz="2200" dirty="0">
                <a:solidFill>
                  <a:srgbClr val="333333"/>
                </a:solidFill>
                <a:ea typeface="Calibri"/>
                <a:cs typeface="Calibri"/>
              </a:rPr>
              <a:t>122 εκ. €</a:t>
            </a:r>
          </a:p>
        </p:txBody>
      </p:sp>
      <p:sp>
        <p:nvSpPr>
          <p:cNvPr id="356" name="Cell4_5"/>
          <p:cNvSpPr txBox="1"/>
          <p:nvPr/>
        </p:nvSpPr>
        <p:spPr>
          <a:xfrm>
            <a:off x="20219769" y="9714285"/>
            <a:ext cx="2600000" cy="94285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l-GR" sz="2200" dirty="0">
                <a:solidFill>
                  <a:srgbClr val="333333"/>
                </a:solidFill>
                <a:ea typeface="Calibri"/>
                <a:cs typeface="Calibri"/>
              </a:rPr>
              <a:t>17,0</a:t>
            </a:r>
            <a:r>
              <a:rPr lang="en-GB" sz="2200" dirty="0">
                <a:solidFill>
                  <a:srgbClr val="333333"/>
                </a:solidFill>
                <a:ea typeface="Calibri"/>
                <a:cs typeface="Calibri"/>
              </a:rPr>
              <a:t>3</a:t>
            </a:r>
            <a:r>
              <a:rPr lang="el-GR" sz="2200" dirty="0">
                <a:solidFill>
                  <a:srgbClr val="333333"/>
                </a:solidFill>
                <a:ea typeface="Calibri"/>
                <a:cs typeface="Calibri"/>
              </a:rPr>
              <a:t>%</a:t>
            </a:r>
          </a:p>
        </p:txBody>
      </p:sp>
      <p:sp>
        <p:nvSpPr>
          <p:cNvPr id="357" name="Row5Bg"/>
          <p:cNvSpPr/>
          <p:nvPr/>
        </p:nvSpPr>
        <p:spPr>
          <a:xfrm>
            <a:off x="1219769" y="10857142"/>
            <a:ext cx="21800000" cy="1342857"/>
          </a:xfrm>
          <a:prstGeom prst="rect">
            <a:avLst/>
          </a:prstGeom>
          <a:solidFill>
            <a:srgbClr val="F0F4F8"/>
          </a:solidFill>
          <a:ln w="3175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358" name="Cell5_0"/>
          <p:cNvSpPr txBox="1"/>
          <p:nvPr/>
        </p:nvSpPr>
        <p:spPr>
          <a:xfrm>
            <a:off x="1419769" y="11057142"/>
            <a:ext cx="6100000" cy="94285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23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ΣΥΝΟΛΟ</a:t>
            </a:r>
          </a:p>
        </p:txBody>
      </p:sp>
      <p:sp>
        <p:nvSpPr>
          <p:cNvPr id="359" name="Cell5_1"/>
          <p:cNvSpPr txBox="1"/>
          <p:nvPr/>
        </p:nvSpPr>
        <p:spPr>
          <a:xfrm>
            <a:off x="7919769" y="11057142"/>
            <a:ext cx="2700000" cy="94285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l-GR" sz="23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14,49 δισ. €</a:t>
            </a:r>
          </a:p>
        </p:txBody>
      </p:sp>
      <p:sp>
        <p:nvSpPr>
          <p:cNvPr id="360" name="Cell5_2"/>
          <p:cNvSpPr txBox="1"/>
          <p:nvPr/>
        </p:nvSpPr>
        <p:spPr>
          <a:xfrm>
            <a:off x="11019769" y="11057142"/>
            <a:ext cx="2600000" cy="94285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l-GR" sz="23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12,22 δισ. €</a:t>
            </a:r>
          </a:p>
        </p:txBody>
      </p:sp>
      <p:sp>
        <p:nvSpPr>
          <p:cNvPr id="361" name="Cell5_3"/>
          <p:cNvSpPr txBox="1"/>
          <p:nvPr/>
        </p:nvSpPr>
        <p:spPr>
          <a:xfrm>
            <a:off x="14019769" y="11057142"/>
            <a:ext cx="2800000" cy="94285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l-GR" sz="23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9,48 δισ. €</a:t>
            </a:r>
          </a:p>
        </p:txBody>
      </p:sp>
      <p:sp>
        <p:nvSpPr>
          <p:cNvPr id="362" name="Cell5_4"/>
          <p:cNvSpPr txBox="1"/>
          <p:nvPr/>
        </p:nvSpPr>
        <p:spPr>
          <a:xfrm>
            <a:off x="17219769" y="11057142"/>
            <a:ext cx="2600000" cy="94285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l-GR" sz="23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3,20 δισ. €</a:t>
            </a:r>
          </a:p>
        </p:txBody>
      </p:sp>
      <p:sp>
        <p:nvSpPr>
          <p:cNvPr id="363" name="Cell5_5"/>
          <p:cNvSpPr txBox="1"/>
          <p:nvPr/>
        </p:nvSpPr>
        <p:spPr>
          <a:xfrm>
            <a:off x="20219769" y="11057142"/>
            <a:ext cx="2600000" cy="94285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l-GR" sz="23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22,1%</a:t>
            </a:r>
          </a:p>
        </p:txBody>
      </p:sp>
      <p:sp>
        <p:nvSpPr>
          <p:cNvPr id="9990" name="DateFooter"/>
          <p:cNvSpPr txBox="1"/>
          <p:nvPr/>
        </p:nvSpPr>
        <p:spPr>
          <a:xfrm>
            <a:off x="18500000" y="13100000"/>
            <a:ext cx="5000000" cy="4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l-GR" sz="1500" b="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Στοιχεία ΟΠΣ: 17/04/2026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AntagoTitle"/>
          <p:cNvSpPr txBox="1"/>
          <p:nvPr/>
        </p:nvSpPr>
        <p:spPr>
          <a:xfrm>
            <a:off x="1200000" y="600000"/>
            <a:ext cx="21800000" cy="11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  <a:spcAft>
                <a:spcPts val="50"/>
              </a:spcAft>
            </a:pPr>
            <a:r>
              <a:rPr lang="el-GR" sz="38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Πρόγραμμα «Ανταγωνιστικότητα» 2021–2027</a:t>
            </a:r>
          </a:p>
        </p:txBody>
      </p:sp>
      <p:sp>
        <p:nvSpPr>
          <p:cNvPr id="301" name="AntagoSubtitle"/>
          <p:cNvSpPr txBox="1"/>
          <p:nvPr/>
        </p:nvSpPr>
        <p:spPr>
          <a:xfrm>
            <a:off x="1200000" y="1350000"/>
            <a:ext cx="21800000" cy="6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24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Ενίσχυση ΜΜΕ, Έρευνα &amp; Καινοτομία, Χρηματοδοτικά Εργαλεία</a:t>
            </a:r>
          </a:p>
        </p:txBody>
      </p:sp>
      <p:sp>
        <p:nvSpPr>
          <p:cNvPr id="302" name="AntagoTitleLine"/>
          <p:cNvSpPr/>
          <p:nvPr/>
        </p:nvSpPr>
        <p:spPr>
          <a:xfrm>
            <a:off x="1200000" y="2050000"/>
            <a:ext cx="3500000" cy="45000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303" name="AntagoKpi0Bg"/>
          <p:cNvSpPr/>
          <p:nvPr/>
        </p:nvSpPr>
        <p:spPr>
          <a:xfrm>
            <a:off x="1200000" y="2400000"/>
            <a:ext cx="3508333" cy="2700000"/>
          </a:xfrm>
          <a:prstGeom prst="rect">
            <a:avLst/>
          </a:prstGeom>
          <a:solidFill>
            <a:srgbClr val="F7F9FB"/>
          </a:solidFill>
          <a:ln w="6350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304" name="AntagoKpi0Bar"/>
          <p:cNvSpPr/>
          <p:nvPr/>
        </p:nvSpPr>
        <p:spPr>
          <a:xfrm>
            <a:off x="1200000" y="2400000"/>
            <a:ext cx="3508333" cy="100000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305" name="AntagoKpi0Lbl"/>
          <p:cNvSpPr txBox="1"/>
          <p:nvPr/>
        </p:nvSpPr>
        <p:spPr>
          <a:xfrm>
            <a:off x="1350000" y="2600000"/>
            <a:ext cx="3208333" cy="7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5000"/>
              </a:lnSpc>
            </a:pPr>
            <a:r>
              <a:rPr lang="el-GR" sz="1800" b="1" dirty="0">
                <a:solidFill>
                  <a:srgbClr val="595959"/>
                </a:solidFill>
                <a:latin typeface="Calibri"/>
                <a:ea typeface="Calibri"/>
                <a:cs typeface="Calibri"/>
              </a:rPr>
              <a:t>Δημ. Χρημ/τηση</a:t>
            </a:r>
          </a:p>
        </p:txBody>
      </p:sp>
      <p:sp>
        <p:nvSpPr>
          <p:cNvPr id="306" name="AntagoKpi0Val"/>
          <p:cNvSpPr txBox="1"/>
          <p:nvPr/>
        </p:nvSpPr>
        <p:spPr>
          <a:xfrm>
            <a:off x="1200000" y="3300000"/>
            <a:ext cx="3508333" cy="11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/>
            <a:r>
              <a:rPr lang="el-GR" sz="3600" b="1" dirty="0">
                <a:solidFill>
                  <a:srgbClr val="003B6F"/>
                </a:solidFill>
                <a:ea typeface="Calibri"/>
                <a:cs typeface="Calibri"/>
              </a:rPr>
              <a:t>3,82 δισ. €</a:t>
            </a:r>
          </a:p>
        </p:txBody>
      </p:sp>
      <p:sp>
        <p:nvSpPr>
          <p:cNvPr id="307" name="AntagoKpi1Bg"/>
          <p:cNvSpPr/>
          <p:nvPr/>
        </p:nvSpPr>
        <p:spPr>
          <a:xfrm>
            <a:off x="4858333" y="2400000"/>
            <a:ext cx="3508333" cy="2700000"/>
          </a:xfrm>
          <a:prstGeom prst="rect">
            <a:avLst/>
          </a:prstGeom>
          <a:solidFill>
            <a:srgbClr val="F7F9FB"/>
          </a:solidFill>
          <a:ln w="6350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308" name="AntagoKpi1Bar"/>
          <p:cNvSpPr/>
          <p:nvPr/>
        </p:nvSpPr>
        <p:spPr>
          <a:xfrm>
            <a:off x="4858333" y="2400000"/>
            <a:ext cx="3508333" cy="100000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309" name="AntagoKpi1Lbl"/>
          <p:cNvSpPr txBox="1"/>
          <p:nvPr/>
        </p:nvSpPr>
        <p:spPr>
          <a:xfrm>
            <a:off x="5008333" y="2600000"/>
            <a:ext cx="3208333" cy="7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5000"/>
              </a:lnSpc>
            </a:pPr>
            <a:r>
              <a:rPr lang="el-GR" sz="1800" b="1" dirty="0">
                <a:solidFill>
                  <a:srgbClr val="595959"/>
                </a:solidFill>
                <a:latin typeface="Calibri"/>
                <a:ea typeface="Calibri"/>
                <a:cs typeface="Calibri"/>
              </a:rPr>
              <a:t>Ενωσ. Χρημ/τηση</a:t>
            </a:r>
          </a:p>
        </p:txBody>
      </p:sp>
      <p:sp>
        <p:nvSpPr>
          <p:cNvPr id="310" name="AntagoKpi1Val"/>
          <p:cNvSpPr txBox="1"/>
          <p:nvPr/>
        </p:nvSpPr>
        <p:spPr>
          <a:xfrm>
            <a:off x="4858333" y="3300000"/>
            <a:ext cx="3508333" cy="11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36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3,01 </a:t>
            </a:r>
            <a:r>
              <a:rPr lang="el-GR" sz="3600" b="1" dirty="0">
                <a:solidFill>
                  <a:srgbClr val="003B6F"/>
                </a:solidFill>
                <a:ea typeface="Calibri"/>
                <a:cs typeface="Calibri"/>
              </a:rPr>
              <a:t>δισ. €</a:t>
            </a:r>
            <a:endParaRPr lang="el-GR" sz="3600" b="1" dirty="0">
              <a:solidFill>
                <a:srgbClr val="003B6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11" name="AntagoKpi2Bg"/>
          <p:cNvSpPr/>
          <p:nvPr/>
        </p:nvSpPr>
        <p:spPr>
          <a:xfrm>
            <a:off x="8516666" y="2400000"/>
            <a:ext cx="3508333" cy="2700000"/>
          </a:xfrm>
          <a:prstGeom prst="rect">
            <a:avLst/>
          </a:prstGeom>
          <a:solidFill>
            <a:srgbClr val="F7F9FB"/>
          </a:solidFill>
          <a:ln w="6350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312" name="AntagoKpi2Bar"/>
          <p:cNvSpPr/>
          <p:nvPr/>
        </p:nvSpPr>
        <p:spPr>
          <a:xfrm>
            <a:off x="8516666" y="2400000"/>
            <a:ext cx="3508333" cy="100000"/>
          </a:xfrm>
          <a:prstGeom prst="rect">
            <a:avLst/>
          </a:prstGeom>
          <a:solidFill>
            <a:srgbClr val="29B2D6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313" name="AntagoKpi2Lbl"/>
          <p:cNvSpPr txBox="1"/>
          <p:nvPr/>
        </p:nvSpPr>
        <p:spPr>
          <a:xfrm>
            <a:off x="8666666" y="2600000"/>
            <a:ext cx="3208333" cy="7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5000"/>
              </a:lnSpc>
            </a:pPr>
            <a:r>
              <a:rPr lang="el-GR" sz="1800" b="1" dirty="0">
                <a:solidFill>
                  <a:srgbClr val="595959"/>
                </a:solidFill>
                <a:latin typeface="Calibri"/>
                <a:ea typeface="Calibri"/>
                <a:cs typeface="Calibri"/>
              </a:rPr>
              <a:t>Προσκλήσεις</a:t>
            </a:r>
          </a:p>
        </p:txBody>
      </p:sp>
      <p:sp>
        <p:nvSpPr>
          <p:cNvPr id="314" name="AntagoKpi2Val"/>
          <p:cNvSpPr txBox="1"/>
          <p:nvPr/>
        </p:nvSpPr>
        <p:spPr>
          <a:xfrm>
            <a:off x="8516666" y="3300000"/>
            <a:ext cx="3508333" cy="11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36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3,12 </a:t>
            </a:r>
            <a:r>
              <a:rPr lang="el-GR" sz="3600" b="1" dirty="0">
                <a:solidFill>
                  <a:srgbClr val="003B6F"/>
                </a:solidFill>
                <a:ea typeface="Calibri"/>
                <a:cs typeface="Calibri"/>
              </a:rPr>
              <a:t>δισ. €</a:t>
            </a:r>
            <a:endParaRPr lang="el-GR" sz="3600" b="1" dirty="0">
              <a:solidFill>
                <a:srgbClr val="003B6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15" name="AntagoKpi2Pct"/>
          <p:cNvSpPr txBox="1"/>
          <p:nvPr/>
        </p:nvSpPr>
        <p:spPr>
          <a:xfrm>
            <a:off x="8516666" y="4450000"/>
            <a:ext cx="3508333" cy="5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2300" b="1" dirty="0">
                <a:solidFill>
                  <a:srgbClr val="29B2D6"/>
                </a:solidFill>
                <a:latin typeface="Calibri"/>
                <a:ea typeface="Calibri"/>
                <a:cs typeface="Calibri"/>
              </a:rPr>
              <a:t>82%</a:t>
            </a:r>
          </a:p>
        </p:txBody>
      </p:sp>
      <p:sp>
        <p:nvSpPr>
          <p:cNvPr id="316" name="AntagoKpi3Bg"/>
          <p:cNvSpPr/>
          <p:nvPr/>
        </p:nvSpPr>
        <p:spPr>
          <a:xfrm>
            <a:off x="12174999" y="2400000"/>
            <a:ext cx="3508333" cy="2700000"/>
          </a:xfrm>
          <a:prstGeom prst="rect">
            <a:avLst/>
          </a:prstGeom>
          <a:solidFill>
            <a:srgbClr val="F7F9FB"/>
          </a:solidFill>
          <a:ln w="6350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317" name="AntagoKpi3Bar"/>
          <p:cNvSpPr/>
          <p:nvPr/>
        </p:nvSpPr>
        <p:spPr>
          <a:xfrm>
            <a:off x="12174999" y="2400000"/>
            <a:ext cx="3508333" cy="100000"/>
          </a:xfrm>
          <a:prstGeom prst="rect">
            <a:avLst/>
          </a:prstGeom>
          <a:solidFill>
            <a:srgbClr val="29B2D6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318" name="AntagoKpi3Lbl"/>
          <p:cNvSpPr txBox="1"/>
          <p:nvPr/>
        </p:nvSpPr>
        <p:spPr>
          <a:xfrm>
            <a:off x="12324999" y="2600000"/>
            <a:ext cx="3208333" cy="7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5000"/>
              </a:lnSpc>
            </a:pPr>
            <a:r>
              <a:rPr lang="el-GR" sz="1800" b="1" dirty="0">
                <a:solidFill>
                  <a:srgbClr val="595959"/>
                </a:solidFill>
                <a:latin typeface="Calibri"/>
                <a:ea typeface="Calibri"/>
                <a:cs typeface="Calibri"/>
              </a:rPr>
              <a:t>Εντάξεις</a:t>
            </a:r>
          </a:p>
        </p:txBody>
      </p:sp>
      <p:sp>
        <p:nvSpPr>
          <p:cNvPr id="319" name="AntagoKpi3Val"/>
          <p:cNvSpPr txBox="1"/>
          <p:nvPr/>
        </p:nvSpPr>
        <p:spPr>
          <a:xfrm>
            <a:off x="12174999" y="3300000"/>
            <a:ext cx="3508333" cy="11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36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3,04 </a:t>
            </a:r>
            <a:r>
              <a:rPr lang="el-GR" sz="3600" b="1" dirty="0">
                <a:solidFill>
                  <a:srgbClr val="003B6F"/>
                </a:solidFill>
                <a:ea typeface="Calibri"/>
                <a:cs typeface="Calibri"/>
              </a:rPr>
              <a:t>δισ. €</a:t>
            </a:r>
            <a:endParaRPr lang="el-GR" sz="3600" b="1" dirty="0">
              <a:solidFill>
                <a:srgbClr val="003B6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20" name="AntagoKpi3Pct"/>
          <p:cNvSpPr txBox="1"/>
          <p:nvPr/>
        </p:nvSpPr>
        <p:spPr>
          <a:xfrm>
            <a:off x="12174999" y="4450000"/>
            <a:ext cx="3508333" cy="5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2300" b="1" dirty="0">
                <a:solidFill>
                  <a:srgbClr val="29B2D6"/>
                </a:solidFill>
                <a:latin typeface="Calibri"/>
                <a:ea typeface="Calibri"/>
                <a:cs typeface="Calibri"/>
              </a:rPr>
              <a:t>80%</a:t>
            </a:r>
          </a:p>
        </p:txBody>
      </p:sp>
      <p:sp>
        <p:nvSpPr>
          <p:cNvPr id="321" name="AntagoKpi4Bg"/>
          <p:cNvSpPr/>
          <p:nvPr/>
        </p:nvSpPr>
        <p:spPr>
          <a:xfrm>
            <a:off x="15833332" y="2400000"/>
            <a:ext cx="3508333" cy="2700000"/>
          </a:xfrm>
          <a:prstGeom prst="rect">
            <a:avLst/>
          </a:prstGeom>
          <a:solidFill>
            <a:srgbClr val="F7F9FB"/>
          </a:solidFill>
          <a:ln w="6350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322" name="AntagoKpi4Bar"/>
          <p:cNvSpPr/>
          <p:nvPr/>
        </p:nvSpPr>
        <p:spPr>
          <a:xfrm>
            <a:off x="15833332" y="2400000"/>
            <a:ext cx="3508333" cy="100000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323" name="AntagoKpi4Lbl"/>
          <p:cNvSpPr txBox="1"/>
          <p:nvPr/>
        </p:nvSpPr>
        <p:spPr>
          <a:xfrm>
            <a:off x="15983332" y="2600000"/>
            <a:ext cx="3208333" cy="7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5000"/>
              </a:lnSpc>
            </a:pPr>
            <a:r>
              <a:rPr lang="el-GR" sz="1800" b="1" dirty="0">
                <a:solidFill>
                  <a:srgbClr val="595959"/>
                </a:solidFill>
                <a:latin typeface="Calibri"/>
                <a:ea typeface="Calibri"/>
                <a:cs typeface="Calibri"/>
              </a:rPr>
              <a:t>Νομ. Δεσμεύσεις</a:t>
            </a:r>
          </a:p>
        </p:txBody>
      </p:sp>
      <p:sp>
        <p:nvSpPr>
          <p:cNvPr id="324" name="AntagoKpi4Val"/>
          <p:cNvSpPr txBox="1"/>
          <p:nvPr/>
        </p:nvSpPr>
        <p:spPr>
          <a:xfrm>
            <a:off x="15833332" y="3300000"/>
            <a:ext cx="3508333" cy="11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36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2,27 </a:t>
            </a:r>
            <a:r>
              <a:rPr lang="el-GR" sz="3600" b="1" dirty="0">
                <a:solidFill>
                  <a:srgbClr val="003B6F"/>
                </a:solidFill>
                <a:ea typeface="Calibri"/>
                <a:cs typeface="Calibri"/>
              </a:rPr>
              <a:t>δισ. €</a:t>
            </a:r>
            <a:endParaRPr lang="el-GR" sz="3600" b="1" dirty="0">
              <a:solidFill>
                <a:srgbClr val="003B6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25" name="AntagoKpi4Pct"/>
          <p:cNvSpPr txBox="1"/>
          <p:nvPr/>
        </p:nvSpPr>
        <p:spPr>
          <a:xfrm>
            <a:off x="15833332" y="4450000"/>
            <a:ext cx="3508333" cy="5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2300" b="1" dirty="0">
                <a:solidFill>
                  <a:srgbClr val="95C11F"/>
                </a:solidFill>
                <a:latin typeface="Calibri"/>
                <a:ea typeface="Calibri"/>
                <a:cs typeface="Calibri"/>
              </a:rPr>
              <a:t>59%</a:t>
            </a:r>
          </a:p>
        </p:txBody>
      </p:sp>
      <p:sp>
        <p:nvSpPr>
          <p:cNvPr id="326" name="AntagoKpi5Bg"/>
          <p:cNvSpPr/>
          <p:nvPr/>
        </p:nvSpPr>
        <p:spPr>
          <a:xfrm>
            <a:off x="19491665" y="2400000"/>
            <a:ext cx="3508333" cy="2700000"/>
          </a:xfrm>
          <a:prstGeom prst="rect">
            <a:avLst/>
          </a:prstGeom>
          <a:solidFill>
            <a:srgbClr val="F7F9FB"/>
          </a:solidFill>
          <a:ln w="6350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327" name="AntagoKpi5Bar"/>
          <p:cNvSpPr/>
          <p:nvPr/>
        </p:nvSpPr>
        <p:spPr>
          <a:xfrm>
            <a:off x="19491665" y="2400000"/>
            <a:ext cx="3508333" cy="100000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328" name="AntagoKpi5Lbl"/>
          <p:cNvSpPr txBox="1"/>
          <p:nvPr/>
        </p:nvSpPr>
        <p:spPr>
          <a:xfrm>
            <a:off x="19641665" y="2600000"/>
            <a:ext cx="3208333" cy="7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5000"/>
              </a:lnSpc>
            </a:pPr>
            <a:r>
              <a:rPr lang="el-GR" sz="1800" b="1" dirty="0">
                <a:solidFill>
                  <a:srgbClr val="595959"/>
                </a:solidFill>
                <a:latin typeface="Calibri"/>
                <a:ea typeface="Calibri"/>
                <a:cs typeface="Calibri"/>
              </a:rPr>
              <a:t>Δαπάνες</a:t>
            </a:r>
          </a:p>
        </p:txBody>
      </p:sp>
      <p:sp>
        <p:nvSpPr>
          <p:cNvPr id="329" name="AntagoKpi5Val"/>
          <p:cNvSpPr txBox="1"/>
          <p:nvPr/>
        </p:nvSpPr>
        <p:spPr>
          <a:xfrm>
            <a:off x="19491665" y="3300000"/>
            <a:ext cx="3508333" cy="11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36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84</a:t>
            </a:r>
            <a:r>
              <a:rPr lang="en-GB" sz="36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5</a:t>
            </a:r>
            <a:r>
              <a:rPr lang="el-GR" sz="36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 εκ. €</a:t>
            </a:r>
          </a:p>
        </p:txBody>
      </p:sp>
      <p:sp>
        <p:nvSpPr>
          <p:cNvPr id="330" name="AntagoKpi5Pct"/>
          <p:cNvSpPr txBox="1"/>
          <p:nvPr/>
        </p:nvSpPr>
        <p:spPr>
          <a:xfrm>
            <a:off x="19491665" y="4450000"/>
            <a:ext cx="3508333" cy="5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2300" b="1" dirty="0">
                <a:solidFill>
                  <a:srgbClr val="95C11F"/>
                </a:solidFill>
                <a:latin typeface="Calibri"/>
                <a:ea typeface="Calibri"/>
                <a:cs typeface="Calibri"/>
              </a:rPr>
              <a:t>22%</a:t>
            </a:r>
          </a:p>
        </p:txBody>
      </p:sp>
      <p:sp>
        <p:nvSpPr>
          <p:cNvPr id="331" name="AntagoProjHeader"/>
          <p:cNvSpPr txBox="1"/>
          <p:nvPr/>
        </p:nvSpPr>
        <p:spPr>
          <a:xfrm>
            <a:off x="1200000" y="5500000"/>
            <a:ext cx="21800000" cy="5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2200" b="1" dirty="0">
                <a:solidFill>
                  <a:srgbClr val="29B2D6"/>
                </a:solidFill>
                <a:latin typeface="Calibri"/>
                <a:ea typeface="Calibri"/>
                <a:cs typeface="Calibri"/>
              </a:rPr>
              <a:t>ΕΜΒΛΗΜΑΤΙΚΕΣ ΔΡΑΣΕΙΣ / ΕΡΓΑ</a:t>
            </a:r>
          </a:p>
        </p:txBody>
      </p:sp>
      <p:sp>
        <p:nvSpPr>
          <p:cNvPr id="332" name="AntagoProj0Bg"/>
          <p:cNvSpPr/>
          <p:nvPr/>
        </p:nvSpPr>
        <p:spPr>
          <a:xfrm>
            <a:off x="1200000" y="6100000"/>
            <a:ext cx="10775000" cy="3075000"/>
          </a:xfrm>
          <a:prstGeom prst="rect">
            <a:avLst/>
          </a:prstGeom>
          <a:solidFill>
            <a:srgbClr val="FFFFFF"/>
          </a:solidFill>
          <a:ln w="6350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333" name="AntagoProj0Bar"/>
          <p:cNvSpPr/>
          <p:nvPr/>
        </p:nvSpPr>
        <p:spPr>
          <a:xfrm>
            <a:off x="1200000" y="6100000"/>
            <a:ext cx="150000" cy="3075000"/>
          </a:xfrm>
          <a:prstGeom prst="rect">
            <a:avLst/>
          </a:prstGeom>
          <a:solidFill>
            <a:srgbClr val="29B2D6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334" name="AntagoProj0NumBg"/>
          <p:cNvSpPr/>
          <p:nvPr/>
        </p:nvSpPr>
        <p:spPr>
          <a:xfrm>
            <a:off x="1550000" y="6450000"/>
            <a:ext cx="700000" cy="700000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335" name="AntagoProj0Num"/>
          <p:cNvSpPr txBox="1"/>
          <p:nvPr/>
        </p:nvSpPr>
        <p:spPr>
          <a:xfrm>
            <a:off x="1550000" y="6500000"/>
            <a:ext cx="700000" cy="62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01</a:t>
            </a:r>
          </a:p>
        </p:txBody>
      </p:sp>
      <p:sp>
        <p:nvSpPr>
          <p:cNvPr id="336" name="AntagoProj0Title"/>
          <p:cNvSpPr txBox="1"/>
          <p:nvPr/>
        </p:nvSpPr>
        <p:spPr>
          <a:xfrm>
            <a:off x="2600000" y="6400000"/>
            <a:ext cx="9025000" cy="11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5000"/>
              </a:lnSpc>
            </a:pPr>
            <a:r>
              <a:rPr lang="el-GR" sz="22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Επενδυτικά σχέδια ΜΜΕ</a:t>
            </a:r>
          </a:p>
        </p:txBody>
      </p:sp>
      <p:sp>
        <p:nvSpPr>
          <p:cNvPr id="337" name="AntagoProj0Desc"/>
          <p:cNvSpPr txBox="1"/>
          <p:nvPr/>
        </p:nvSpPr>
        <p:spPr>
          <a:xfrm>
            <a:off x="2600000" y="7500000"/>
            <a:ext cx="9025000" cy="975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10000"/>
              </a:lnSpc>
            </a:pPr>
            <a:r>
              <a:rPr lang="el-GR" sz="20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17.060 σχέδια σε 6 δράσεις: Πράσινη/Ψηφιακή Μετάβαση, Ίδρυση ΜΜΕ, Τουριστικές ΜΜΕ, Εξωστρέφεια</a:t>
            </a:r>
          </a:p>
        </p:txBody>
      </p:sp>
      <p:sp>
        <p:nvSpPr>
          <p:cNvPr id="338" name="AntagoProj0Cost"/>
          <p:cNvSpPr txBox="1"/>
          <p:nvPr/>
        </p:nvSpPr>
        <p:spPr>
          <a:xfrm>
            <a:off x="2600000" y="8575000"/>
            <a:ext cx="9025000" cy="45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2200" b="1" dirty="0">
                <a:solidFill>
                  <a:srgbClr val="95C11F"/>
                </a:solidFill>
                <a:latin typeface="Calibri"/>
                <a:ea typeface="Calibri"/>
                <a:cs typeface="Calibri"/>
              </a:rPr>
              <a:t>ΔΔ 1,95 δισ. €</a:t>
            </a:r>
          </a:p>
        </p:txBody>
      </p:sp>
      <p:sp>
        <p:nvSpPr>
          <p:cNvPr id="339" name="AntagoProj1Bg"/>
          <p:cNvSpPr/>
          <p:nvPr/>
        </p:nvSpPr>
        <p:spPr>
          <a:xfrm>
            <a:off x="12225000" y="6100000"/>
            <a:ext cx="10775000" cy="3075000"/>
          </a:xfrm>
          <a:prstGeom prst="rect">
            <a:avLst/>
          </a:prstGeom>
          <a:solidFill>
            <a:srgbClr val="FFFFFF"/>
          </a:solidFill>
          <a:ln w="6350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340" name="AntagoProj1Bar"/>
          <p:cNvSpPr/>
          <p:nvPr/>
        </p:nvSpPr>
        <p:spPr>
          <a:xfrm>
            <a:off x="12225000" y="6100000"/>
            <a:ext cx="150000" cy="3075000"/>
          </a:xfrm>
          <a:prstGeom prst="rect">
            <a:avLst/>
          </a:prstGeom>
          <a:solidFill>
            <a:srgbClr val="29B2D6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341" name="AntagoProj1NumBg"/>
          <p:cNvSpPr/>
          <p:nvPr/>
        </p:nvSpPr>
        <p:spPr>
          <a:xfrm>
            <a:off x="12575000" y="6450000"/>
            <a:ext cx="700000" cy="700000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342" name="AntagoProj1Num"/>
          <p:cNvSpPr txBox="1"/>
          <p:nvPr/>
        </p:nvSpPr>
        <p:spPr>
          <a:xfrm>
            <a:off x="12575000" y="6500000"/>
            <a:ext cx="700000" cy="62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02</a:t>
            </a:r>
          </a:p>
        </p:txBody>
      </p:sp>
      <p:sp>
        <p:nvSpPr>
          <p:cNvPr id="343" name="AntagoProj1Title"/>
          <p:cNvSpPr txBox="1"/>
          <p:nvPr/>
        </p:nvSpPr>
        <p:spPr>
          <a:xfrm>
            <a:off x="13625000" y="6400000"/>
            <a:ext cx="9025000" cy="11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5000"/>
              </a:lnSpc>
            </a:pPr>
            <a:r>
              <a:rPr lang="el-GR" sz="22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Ερευνώ – Καινοτομώ</a:t>
            </a:r>
          </a:p>
        </p:txBody>
      </p:sp>
      <p:sp>
        <p:nvSpPr>
          <p:cNvPr id="344" name="AntagoProj1Desc"/>
          <p:cNvSpPr txBox="1"/>
          <p:nvPr/>
        </p:nvSpPr>
        <p:spPr>
          <a:xfrm>
            <a:off x="13625000" y="7500000"/>
            <a:ext cx="9025000" cy="975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10000"/>
              </a:lnSpc>
            </a:pPr>
            <a:r>
              <a:rPr lang="el-GR" sz="20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169 έργα ενταγμένα · 1.938 υποβολές Παρέμβασης ΙΙ (σύμπραξη επιχειρήσεων – ερευνητικών οργανισμών)</a:t>
            </a:r>
          </a:p>
        </p:txBody>
      </p:sp>
      <p:sp>
        <p:nvSpPr>
          <p:cNvPr id="345" name="AntagoProj1Cost"/>
          <p:cNvSpPr txBox="1"/>
          <p:nvPr/>
        </p:nvSpPr>
        <p:spPr>
          <a:xfrm>
            <a:off x="13625000" y="8575000"/>
            <a:ext cx="9025000" cy="45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2200" b="1" dirty="0">
                <a:solidFill>
                  <a:srgbClr val="95C11F"/>
                </a:solidFill>
                <a:latin typeface="Calibri"/>
                <a:ea typeface="Calibri"/>
                <a:cs typeface="Calibri"/>
              </a:rPr>
              <a:t>ΔΔ 82 εκ. € (+ 2,5 δισ. € σε αξιολόγηση)</a:t>
            </a:r>
          </a:p>
        </p:txBody>
      </p:sp>
      <p:sp>
        <p:nvSpPr>
          <p:cNvPr id="346" name="AntagoProj2Bg"/>
          <p:cNvSpPr/>
          <p:nvPr/>
        </p:nvSpPr>
        <p:spPr>
          <a:xfrm>
            <a:off x="1200000" y="9425000"/>
            <a:ext cx="10775000" cy="3075000"/>
          </a:xfrm>
          <a:prstGeom prst="rect">
            <a:avLst/>
          </a:prstGeom>
          <a:solidFill>
            <a:srgbClr val="FFFFFF"/>
          </a:solidFill>
          <a:ln w="6350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347" name="AntagoProj2Bar"/>
          <p:cNvSpPr/>
          <p:nvPr/>
        </p:nvSpPr>
        <p:spPr>
          <a:xfrm>
            <a:off x="1200000" y="9425000"/>
            <a:ext cx="150000" cy="3075000"/>
          </a:xfrm>
          <a:prstGeom prst="rect">
            <a:avLst/>
          </a:prstGeom>
          <a:solidFill>
            <a:srgbClr val="29B2D6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348" name="AntagoProj2NumBg"/>
          <p:cNvSpPr/>
          <p:nvPr/>
        </p:nvSpPr>
        <p:spPr>
          <a:xfrm>
            <a:off x="1550000" y="9775000"/>
            <a:ext cx="700000" cy="700000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349" name="AntagoProj2Num"/>
          <p:cNvSpPr txBox="1"/>
          <p:nvPr/>
        </p:nvSpPr>
        <p:spPr>
          <a:xfrm>
            <a:off x="1550000" y="9825000"/>
            <a:ext cx="700000" cy="62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03</a:t>
            </a:r>
          </a:p>
        </p:txBody>
      </p:sp>
      <p:sp>
        <p:nvSpPr>
          <p:cNvPr id="350" name="AntagoProj2Title"/>
          <p:cNvSpPr txBox="1"/>
          <p:nvPr/>
        </p:nvSpPr>
        <p:spPr>
          <a:xfrm>
            <a:off x="2600000" y="9725000"/>
            <a:ext cx="9025000" cy="11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5000"/>
              </a:lnSpc>
            </a:pPr>
            <a:r>
              <a:rPr lang="el-GR" sz="22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Ταμείο Επιχειρηματικότητας ΙΙΙ · EquiFund II</a:t>
            </a:r>
          </a:p>
        </p:txBody>
      </p:sp>
      <p:sp>
        <p:nvSpPr>
          <p:cNvPr id="351" name="AntagoProj2Desc"/>
          <p:cNvSpPr txBox="1"/>
          <p:nvPr/>
        </p:nvSpPr>
        <p:spPr>
          <a:xfrm>
            <a:off x="2600000" y="10825000"/>
            <a:ext cx="9025000" cy="975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10000"/>
              </a:lnSpc>
            </a:pPr>
            <a:r>
              <a:rPr lang="el-GR" sz="20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9.391 δάνεια ύψους 2,4 δισ € · Επενδυτικά funds Life Sciences &amp; Sustainability</a:t>
            </a:r>
          </a:p>
        </p:txBody>
      </p:sp>
      <p:sp>
        <p:nvSpPr>
          <p:cNvPr id="352" name="AntagoProj2Cost"/>
          <p:cNvSpPr txBox="1"/>
          <p:nvPr/>
        </p:nvSpPr>
        <p:spPr>
          <a:xfrm>
            <a:off x="2600000" y="11900000"/>
            <a:ext cx="9025000" cy="45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2200" b="1" dirty="0">
                <a:solidFill>
                  <a:srgbClr val="95C11F"/>
                </a:solidFill>
                <a:latin typeface="Calibri"/>
                <a:ea typeface="Calibri"/>
                <a:cs typeface="Calibri"/>
              </a:rPr>
              <a:t>ΔΔ 631 εκ. € + 200 εκ. € (EquiFund)</a:t>
            </a:r>
          </a:p>
        </p:txBody>
      </p:sp>
      <p:sp>
        <p:nvSpPr>
          <p:cNvPr id="353" name="AntagoProj3Bg"/>
          <p:cNvSpPr/>
          <p:nvPr/>
        </p:nvSpPr>
        <p:spPr>
          <a:xfrm>
            <a:off x="12225000" y="9425000"/>
            <a:ext cx="10775000" cy="30750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354" name="AntagoProj3Bar"/>
          <p:cNvSpPr/>
          <p:nvPr/>
        </p:nvSpPr>
        <p:spPr>
          <a:xfrm>
            <a:off x="12225000" y="9425000"/>
            <a:ext cx="150000" cy="3075000"/>
          </a:xfrm>
          <a:prstGeom prst="rect">
            <a:avLst/>
          </a:prstGeom>
          <a:solidFill>
            <a:srgbClr val="29B2D6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355" name="AntagoProj3NumBg"/>
          <p:cNvSpPr/>
          <p:nvPr/>
        </p:nvSpPr>
        <p:spPr>
          <a:xfrm>
            <a:off x="12575000" y="9775000"/>
            <a:ext cx="700000" cy="700000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356" name="AntagoProj3Num"/>
          <p:cNvSpPr txBox="1"/>
          <p:nvPr/>
        </p:nvSpPr>
        <p:spPr>
          <a:xfrm>
            <a:off x="12575000" y="9825000"/>
            <a:ext cx="700000" cy="62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04</a:t>
            </a:r>
          </a:p>
        </p:txBody>
      </p:sp>
      <p:sp>
        <p:nvSpPr>
          <p:cNvPr id="357" name="AntagoProj3Title"/>
          <p:cNvSpPr txBox="1"/>
          <p:nvPr/>
        </p:nvSpPr>
        <p:spPr>
          <a:xfrm>
            <a:off x="13625000" y="9725000"/>
            <a:ext cx="9025000" cy="11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5000"/>
              </a:lnSpc>
            </a:pPr>
            <a:r>
              <a:rPr lang="el-GR" sz="22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Παράγουμε στην Ελλάδα</a:t>
            </a:r>
          </a:p>
        </p:txBody>
      </p:sp>
      <p:sp>
        <p:nvSpPr>
          <p:cNvPr id="358" name="AntagoProj3Desc"/>
          <p:cNvSpPr txBox="1"/>
          <p:nvPr/>
        </p:nvSpPr>
        <p:spPr>
          <a:xfrm>
            <a:off x="13625000" y="10825000"/>
            <a:ext cx="9025000" cy="975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10000"/>
              </a:lnSpc>
            </a:pPr>
            <a:r>
              <a:rPr lang="el-GR" sz="20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Στρατηγική δράση για ενίσχυση της εγχώριας παραγωγής · υπό προκήρυξη «Ξεκινώ Επιχειρηματικά» (70 εκ €)</a:t>
            </a:r>
          </a:p>
        </p:txBody>
      </p:sp>
      <p:sp>
        <p:nvSpPr>
          <p:cNvPr id="359" name="AntagoProj3Cost"/>
          <p:cNvSpPr txBox="1"/>
          <p:nvPr/>
        </p:nvSpPr>
        <p:spPr>
          <a:xfrm>
            <a:off x="13625000" y="11900000"/>
            <a:ext cx="9025000" cy="45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2200" b="1" dirty="0">
                <a:solidFill>
                  <a:srgbClr val="95C11F"/>
                </a:solidFill>
                <a:latin typeface="Calibri"/>
                <a:ea typeface="Calibri"/>
                <a:cs typeface="Calibri"/>
              </a:rPr>
              <a:t>ΔΔ 50 εκ. €</a:t>
            </a:r>
          </a:p>
        </p:txBody>
      </p:sp>
      <p:sp>
        <p:nvSpPr>
          <p:cNvPr id="9990" name="DateFooter"/>
          <p:cNvSpPr txBox="1"/>
          <p:nvPr/>
        </p:nvSpPr>
        <p:spPr>
          <a:xfrm>
            <a:off x="18500000" y="13100000"/>
            <a:ext cx="5000000" cy="4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l-GR" sz="1500" b="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Στοιχεία ΟΠΣ: 17/04/2026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HrksTitle"/>
          <p:cNvSpPr txBox="1"/>
          <p:nvPr/>
        </p:nvSpPr>
        <p:spPr>
          <a:xfrm>
            <a:off x="1200000" y="600000"/>
            <a:ext cx="21800000" cy="11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  <a:spcAft>
                <a:spcPts val="50"/>
              </a:spcAft>
            </a:pPr>
            <a:r>
              <a:rPr lang="el-GR" sz="38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Πρόγραμμα «Ανθρώπινο Δυναμικό &amp; Κοινωνική Συνοχή» 2021–2027</a:t>
            </a:r>
          </a:p>
        </p:txBody>
      </p:sp>
      <p:sp>
        <p:nvSpPr>
          <p:cNvPr id="701" name="HrksSubtitle"/>
          <p:cNvSpPr txBox="1"/>
          <p:nvPr/>
        </p:nvSpPr>
        <p:spPr>
          <a:xfrm>
            <a:off x="1200000" y="1350000"/>
            <a:ext cx="21800000" cy="6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24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Απασχόληση, Εκπαίδευση, κοινωνική ένταξη</a:t>
            </a:r>
          </a:p>
        </p:txBody>
      </p:sp>
      <p:sp>
        <p:nvSpPr>
          <p:cNvPr id="702" name="HrksTitleLine"/>
          <p:cNvSpPr/>
          <p:nvPr/>
        </p:nvSpPr>
        <p:spPr>
          <a:xfrm>
            <a:off x="1200000" y="2050000"/>
            <a:ext cx="3500000" cy="45000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703" name="HrksKpi0Bg"/>
          <p:cNvSpPr/>
          <p:nvPr/>
        </p:nvSpPr>
        <p:spPr>
          <a:xfrm>
            <a:off x="1200000" y="2400000"/>
            <a:ext cx="3508333" cy="2700000"/>
          </a:xfrm>
          <a:prstGeom prst="rect">
            <a:avLst/>
          </a:prstGeom>
          <a:solidFill>
            <a:srgbClr val="F7F9FB"/>
          </a:solidFill>
          <a:ln w="6350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704" name="HrksKpi0Bar"/>
          <p:cNvSpPr/>
          <p:nvPr/>
        </p:nvSpPr>
        <p:spPr>
          <a:xfrm>
            <a:off x="1200000" y="2400000"/>
            <a:ext cx="3508333" cy="100000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705" name="HrksKpi0Lbl"/>
          <p:cNvSpPr txBox="1"/>
          <p:nvPr/>
        </p:nvSpPr>
        <p:spPr>
          <a:xfrm>
            <a:off x="1350000" y="2600000"/>
            <a:ext cx="3208333" cy="7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5000"/>
              </a:lnSpc>
            </a:pPr>
            <a:r>
              <a:rPr lang="el-GR" sz="1800" b="1" dirty="0">
                <a:solidFill>
                  <a:srgbClr val="595959"/>
                </a:solidFill>
                <a:latin typeface="Calibri"/>
                <a:ea typeface="Calibri"/>
                <a:cs typeface="Calibri"/>
              </a:rPr>
              <a:t>Δημ. Χρημ/τηση</a:t>
            </a:r>
          </a:p>
        </p:txBody>
      </p:sp>
      <p:sp>
        <p:nvSpPr>
          <p:cNvPr id="706" name="HrksKpi0Val"/>
          <p:cNvSpPr txBox="1"/>
          <p:nvPr/>
        </p:nvSpPr>
        <p:spPr>
          <a:xfrm>
            <a:off x="1200000" y="3300000"/>
            <a:ext cx="3508333" cy="11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36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4,16 </a:t>
            </a:r>
            <a:r>
              <a:rPr lang="el-GR" sz="3600" b="1" dirty="0">
                <a:solidFill>
                  <a:srgbClr val="003B6F"/>
                </a:solidFill>
                <a:ea typeface="Calibri"/>
                <a:cs typeface="Calibri"/>
              </a:rPr>
              <a:t>δισ. €</a:t>
            </a:r>
            <a:endParaRPr lang="el-GR" sz="3600" b="1" dirty="0">
              <a:solidFill>
                <a:srgbClr val="003B6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07" name="HrksKpi1Bg"/>
          <p:cNvSpPr/>
          <p:nvPr/>
        </p:nvSpPr>
        <p:spPr>
          <a:xfrm>
            <a:off x="4858333" y="2400000"/>
            <a:ext cx="3508333" cy="2700000"/>
          </a:xfrm>
          <a:prstGeom prst="rect">
            <a:avLst/>
          </a:prstGeom>
          <a:solidFill>
            <a:srgbClr val="F7F9FB"/>
          </a:solidFill>
          <a:ln w="6350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708" name="HrksKpi1Bar"/>
          <p:cNvSpPr/>
          <p:nvPr/>
        </p:nvSpPr>
        <p:spPr>
          <a:xfrm>
            <a:off x="4858333" y="2400000"/>
            <a:ext cx="3508333" cy="100000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709" name="HrksKpi1Lbl"/>
          <p:cNvSpPr txBox="1"/>
          <p:nvPr/>
        </p:nvSpPr>
        <p:spPr>
          <a:xfrm>
            <a:off x="5008333" y="2600000"/>
            <a:ext cx="3208333" cy="7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5000"/>
              </a:lnSpc>
            </a:pPr>
            <a:r>
              <a:rPr lang="el-GR" sz="1800" b="1" dirty="0">
                <a:solidFill>
                  <a:srgbClr val="595959"/>
                </a:solidFill>
                <a:latin typeface="Calibri"/>
                <a:ea typeface="Calibri"/>
                <a:cs typeface="Calibri"/>
              </a:rPr>
              <a:t>Ενωσ. Χρημ/τηση</a:t>
            </a:r>
          </a:p>
        </p:txBody>
      </p:sp>
      <p:sp>
        <p:nvSpPr>
          <p:cNvPr id="710" name="HrksKpi1Val"/>
          <p:cNvSpPr txBox="1"/>
          <p:nvPr/>
        </p:nvSpPr>
        <p:spPr>
          <a:xfrm>
            <a:off x="4858333" y="3300000"/>
            <a:ext cx="3508333" cy="11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36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3,32 </a:t>
            </a:r>
            <a:r>
              <a:rPr lang="el-GR" sz="3600" b="1" dirty="0">
                <a:solidFill>
                  <a:srgbClr val="003B6F"/>
                </a:solidFill>
                <a:ea typeface="Calibri"/>
                <a:cs typeface="Calibri"/>
              </a:rPr>
              <a:t>δισ. €</a:t>
            </a:r>
            <a:endParaRPr lang="el-GR" sz="3600" b="1" dirty="0">
              <a:solidFill>
                <a:srgbClr val="003B6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11" name="HrksKpi2Bg"/>
          <p:cNvSpPr/>
          <p:nvPr/>
        </p:nvSpPr>
        <p:spPr>
          <a:xfrm>
            <a:off x="8516666" y="2400000"/>
            <a:ext cx="3508333" cy="2700000"/>
          </a:xfrm>
          <a:prstGeom prst="rect">
            <a:avLst/>
          </a:prstGeom>
          <a:solidFill>
            <a:srgbClr val="F7F9FB"/>
          </a:solidFill>
          <a:ln w="6350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712" name="HrksKpi2Bar"/>
          <p:cNvSpPr/>
          <p:nvPr/>
        </p:nvSpPr>
        <p:spPr>
          <a:xfrm>
            <a:off x="8516666" y="2400000"/>
            <a:ext cx="3508333" cy="100000"/>
          </a:xfrm>
          <a:prstGeom prst="rect">
            <a:avLst/>
          </a:prstGeom>
          <a:solidFill>
            <a:srgbClr val="29B2D6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713" name="HrksKpi2Lbl"/>
          <p:cNvSpPr txBox="1"/>
          <p:nvPr/>
        </p:nvSpPr>
        <p:spPr>
          <a:xfrm>
            <a:off x="8666666" y="2600000"/>
            <a:ext cx="3208333" cy="7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5000"/>
              </a:lnSpc>
            </a:pPr>
            <a:r>
              <a:rPr lang="el-GR" sz="1800" b="1" dirty="0">
                <a:solidFill>
                  <a:srgbClr val="595959"/>
                </a:solidFill>
                <a:latin typeface="Calibri"/>
                <a:ea typeface="Calibri"/>
                <a:cs typeface="Calibri"/>
              </a:rPr>
              <a:t>Προσκλήσεις</a:t>
            </a:r>
          </a:p>
        </p:txBody>
      </p:sp>
      <p:sp>
        <p:nvSpPr>
          <p:cNvPr id="714" name="HrksKpi2Val"/>
          <p:cNvSpPr txBox="1"/>
          <p:nvPr/>
        </p:nvSpPr>
        <p:spPr>
          <a:xfrm>
            <a:off x="8516666" y="3300000"/>
            <a:ext cx="3508333" cy="11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36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3,70 </a:t>
            </a:r>
            <a:r>
              <a:rPr lang="el-GR" sz="3600" b="1" dirty="0">
                <a:solidFill>
                  <a:srgbClr val="003B6F"/>
                </a:solidFill>
                <a:ea typeface="Calibri"/>
                <a:cs typeface="Calibri"/>
              </a:rPr>
              <a:t>δισ. €</a:t>
            </a:r>
            <a:endParaRPr lang="el-GR" sz="3600" b="1" dirty="0">
              <a:solidFill>
                <a:srgbClr val="003B6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15" name="HrksKpi2Pct"/>
          <p:cNvSpPr txBox="1"/>
          <p:nvPr/>
        </p:nvSpPr>
        <p:spPr>
          <a:xfrm>
            <a:off x="8516666" y="4450000"/>
            <a:ext cx="3508333" cy="5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2300" b="1" dirty="0">
                <a:solidFill>
                  <a:srgbClr val="29B2D6"/>
                </a:solidFill>
                <a:latin typeface="Calibri"/>
                <a:ea typeface="Calibri"/>
                <a:cs typeface="Calibri"/>
              </a:rPr>
              <a:t>89%</a:t>
            </a:r>
          </a:p>
        </p:txBody>
      </p:sp>
      <p:sp>
        <p:nvSpPr>
          <p:cNvPr id="716" name="HrksKpi3Bg"/>
          <p:cNvSpPr/>
          <p:nvPr/>
        </p:nvSpPr>
        <p:spPr>
          <a:xfrm>
            <a:off x="12174999" y="2400000"/>
            <a:ext cx="3508333" cy="2700000"/>
          </a:xfrm>
          <a:prstGeom prst="rect">
            <a:avLst/>
          </a:prstGeom>
          <a:solidFill>
            <a:srgbClr val="F7F9FB"/>
          </a:solidFill>
          <a:ln w="6350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717" name="HrksKpi3Bar"/>
          <p:cNvSpPr/>
          <p:nvPr/>
        </p:nvSpPr>
        <p:spPr>
          <a:xfrm>
            <a:off x="12174999" y="2400000"/>
            <a:ext cx="3508333" cy="100000"/>
          </a:xfrm>
          <a:prstGeom prst="rect">
            <a:avLst/>
          </a:prstGeom>
          <a:solidFill>
            <a:srgbClr val="29B2D6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718" name="HrksKpi3Lbl"/>
          <p:cNvSpPr txBox="1"/>
          <p:nvPr/>
        </p:nvSpPr>
        <p:spPr>
          <a:xfrm>
            <a:off x="12324999" y="2600000"/>
            <a:ext cx="3208333" cy="7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5000"/>
              </a:lnSpc>
            </a:pPr>
            <a:r>
              <a:rPr lang="el-GR" sz="1800" b="1" dirty="0">
                <a:solidFill>
                  <a:srgbClr val="595959"/>
                </a:solidFill>
                <a:latin typeface="Calibri"/>
                <a:ea typeface="Calibri"/>
                <a:cs typeface="Calibri"/>
              </a:rPr>
              <a:t>Εντάξεις</a:t>
            </a:r>
          </a:p>
        </p:txBody>
      </p:sp>
      <p:sp>
        <p:nvSpPr>
          <p:cNvPr id="719" name="HrksKpi3Val"/>
          <p:cNvSpPr txBox="1"/>
          <p:nvPr/>
        </p:nvSpPr>
        <p:spPr>
          <a:xfrm>
            <a:off x="12174999" y="3300000"/>
            <a:ext cx="3508333" cy="11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36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2,88 </a:t>
            </a:r>
            <a:r>
              <a:rPr lang="el-GR" sz="3600" b="1" dirty="0">
                <a:solidFill>
                  <a:srgbClr val="003B6F"/>
                </a:solidFill>
                <a:ea typeface="Calibri"/>
                <a:cs typeface="Calibri"/>
              </a:rPr>
              <a:t>δισ. €</a:t>
            </a:r>
            <a:endParaRPr lang="el-GR" sz="3600" b="1" dirty="0">
              <a:solidFill>
                <a:srgbClr val="003B6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20" name="HrksKpi3Pct"/>
          <p:cNvSpPr txBox="1"/>
          <p:nvPr/>
        </p:nvSpPr>
        <p:spPr>
          <a:xfrm>
            <a:off x="12174999" y="4450000"/>
            <a:ext cx="3508333" cy="5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2300" b="1" dirty="0">
                <a:solidFill>
                  <a:srgbClr val="29B2D6"/>
                </a:solidFill>
                <a:latin typeface="Calibri"/>
                <a:ea typeface="Calibri"/>
                <a:cs typeface="Calibri"/>
              </a:rPr>
              <a:t>69%</a:t>
            </a:r>
          </a:p>
        </p:txBody>
      </p:sp>
      <p:sp>
        <p:nvSpPr>
          <p:cNvPr id="721" name="HrksKpi4Bg"/>
          <p:cNvSpPr/>
          <p:nvPr/>
        </p:nvSpPr>
        <p:spPr>
          <a:xfrm>
            <a:off x="15833332" y="2400000"/>
            <a:ext cx="3508333" cy="2700000"/>
          </a:xfrm>
          <a:prstGeom prst="rect">
            <a:avLst/>
          </a:prstGeom>
          <a:solidFill>
            <a:srgbClr val="F7F9FB"/>
          </a:solidFill>
          <a:ln w="6350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722" name="HrksKpi4Bar"/>
          <p:cNvSpPr/>
          <p:nvPr/>
        </p:nvSpPr>
        <p:spPr>
          <a:xfrm>
            <a:off x="15833332" y="2400000"/>
            <a:ext cx="3508333" cy="100000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723" name="HrksKpi4Lbl"/>
          <p:cNvSpPr txBox="1"/>
          <p:nvPr/>
        </p:nvSpPr>
        <p:spPr>
          <a:xfrm>
            <a:off x="15983332" y="2600000"/>
            <a:ext cx="3208333" cy="7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5000"/>
              </a:lnSpc>
            </a:pPr>
            <a:r>
              <a:rPr lang="el-GR" sz="1800" b="1" dirty="0">
                <a:solidFill>
                  <a:srgbClr val="595959"/>
                </a:solidFill>
                <a:latin typeface="Calibri"/>
                <a:ea typeface="Calibri"/>
                <a:cs typeface="Calibri"/>
              </a:rPr>
              <a:t>Νομ. Δεσμεύσεις</a:t>
            </a:r>
          </a:p>
        </p:txBody>
      </p:sp>
      <p:sp>
        <p:nvSpPr>
          <p:cNvPr id="724" name="HrksKpi4Val"/>
          <p:cNvSpPr txBox="1"/>
          <p:nvPr/>
        </p:nvSpPr>
        <p:spPr>
          <a:xfrm>
            <a:off x="15833332" y="3300000"/>
            <a:ext cx="3508333" cy="11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36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2,56 </a:t>
            </a:r>
            <a:r>
              <a:rPr lang="el-GR" sz="3600" b="1" dirty="0">
                <a:solidFill>
                  <a:srgbClr val="003B6F"/>
                </a:solidFill>
                <a:ea typeface="Calibri"/>
                <a:cs typeface="Calibri"/>
              </a:rPr>
              <a:t>δισ. €</a:t>
            </a:r>
            <a:endParaRPr lang="el-GR" sz="3600" b="1" dirty="0">
              <a:solidFill>
                <a:srgbClr val="003B6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25" name="HrksKpi4Pct"/>
          <p:cNvSpPr txBox="1"/>
          <p:nvPr/>
        </p:nvSpPr>
        <p:spPr>
          <a:xfrm>
            <a:off x="15833332" y="4450000"/>
            <a:ext cx="3508333" cy="5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2300" b="1" dirty="0">
                <a:solidFill>
                  <a:srgbClr val="95C11F"/>
                </a:solidFill>
                <a:latin typeface="Calibri"/>
                <a:ea typeface="Calibri"/>
                <a:cs typeface="Calibri"/>
              </a:rPr>
              <a:t>62%</a:t>
            </a:r>
          </a:p>
        </p:txBody>
      </p:sp>
      <p:sp>
        <p:nvSpPr>
          <p:cNvPr id="726" name="HrksKpi5Bg"/>
          <p:cNvSpPr/>
          <p:nvPr/>
        </p:nvSpPr>
        <p:spPr>
          <a:xfrm>
            <a:off x="19491665" y="2400000"/>
            <a:ext cx="3508333" cy="2700000"/>
          </a:xfrm>
          <a:prstGeom prst="rect">
            <a:avLst/>
          </a:prstGeom>
          <a:solidFill>
            <a:srgbClr val="F7F9FB"/>
          </a:solidFill>
          <a:ln w="6350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727" name="HrksKpi5Bar"/>
          <p:cNvSpPr/>
          <p:nvPr/>
        </p:nvSpPr>
        <p:spPr>
          <a:xfrm>
            <a:off x="19491665" y="2400000"/>
            <a:ext cx="3508333" cy="100000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728" name="HrksKpi5Lbl"/>
          <p:cNvSpPr txBox="1"/>
          <p:nvPr/>
        </p:nvSpPr>
        <p:spPr>
          <a:xfrm>
            <a:off x="19641665" y="2600000"/>
            <a:ext cx="3208333" cy="7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5000"/>
              </a:lnSpc>
            </a:pPr>
            <a:r>
              <a:rPr lang="el-GR" sz="1800" b="1" dirty="0">
                <a:solidFill>
                  <a:srgbClr val="595959"/>
                </a:solidFill>
                <a:latin typeface="Calibri"/>
                <a:ea typeface="Calibri"/>
                <a:cs typeface="Calibri"/>
              </a:rPr>
              <a:t>Δαπάνες</a:t>
            </a:r>
          </a:p>
        </p:txBody>
      </p:sp>
      <p:sp>
        <p:nvSpPr>
          <p:cNvPr id="729" name="HrksKpi5Val"/>
          <p:cNvSpPr txBox="1"/>
          <p:nvPr/>
        </p:nvSpPr>
        <p:spPr>
          <a:xfrm>
            <a:off x="19491665" y="3300000"/>
            <a:ext cx="3508333" cy="11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sz="36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907</a:t>
            </a:r>
            <a:r>
              <a:rPr lang="el-GR" sz="36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 εκ. €</a:t>
            </a:r>
          </a:p>
        </p:txBody>
      </p:sp>
      <p:sp>
        <p:nvSpPr>
          <p:cNvPr id="730" name="HrksKpi5Pct"/>
          <p:cNvSpPr txBox="1"/>
          <p:nvPr/>
        </p:nvSpPr>
        <p:spPr>
          <a:xfrm>
            <a:off x="19491665" y="4450000"/>
            <a:ext cx="3508333" cy="5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sz="2300" b="1" dirty="0">
                <a:solidFill>
                  <a:srgbClr val="95C11F"/>
                </a:solidFill>
                <a:latin typeface="Calibri"/>
                <a:ea typeface="Calibri"/>
                <a:cs typeface="Calibri"/>
              </a:rPr>
              <a:t>22</a:t>
            </a:r>
            <a:r>
              <a:rPr lang="el-GR" sz="2300" b="1" dirty="0">
                <a:solidFill>
                  <a:srgbClr val="95C11F"/>
                </a:solidFill>
                <a:latin typeface="Calibri"/>
                <a:ea typeface="Calibri"/>
                <a:cs typeface="Calibri"/>
              </a:rPr>
              <a:t>%</a:t>
            </a:r>
          </a:p>
        </p:txBody>
      </p:sp>
      <p:sp>
        <p:nvSpPr>
          <p:cNvPr id="731" name="HrksProjHeader"/>
          <p:cNvSpPr txBox="1"/>
          <p:nvPr/>
        </p:nvSpPr>
        <p:spPr>
          <a:xfrm>
            <a:off x="1200000" y="5500000"/>
            <a:ext cx="21800000" cy="5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2200" b="1" dirty="0">
                <a:solidFill>
                  <a:srgbClr val="29B2D6"/>
                </a:solidFill>
                <a:latin typeface="Calibri"/>
                <a:ea typeface="Calibri"/>
                <a:cs typeface="Calibri"/>
              </a:rPr>
              <a:t>ΕΜΒΛΗΜΑΤΙΚΕΣ ΔΡΑΣΕΙΣ / ΕΡΓΑ</a:t>
            </a:r>
          </a:p>
        </p:txBody>
      </p:sp>
      <p:sp>
        <p:nvSpPr>
          <p:cNvPr id="732" name="HrksProj0Bg"/>
          <p:cNvSpPr/>
          <p:nvPr/>
        </p:nvSpPr>
        <p:spPr>
          <a:xfrm>
            <a:off x="1200000" y="6100000"/>
            <a:ext cx="7100000" cy="3075000"/>
          </a:xfrm>
          <a:prstGeom prst="rect">
            <a:avLst/>
          </a:prstGeom>
          <a:solidFill>
            <a:srgbClr val="FFFFFF"/>
          </a:solidFill>
          <a:ln w="6350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733" name="HrksProj0Bar"/>
          <p:cNvSpPr/>
          <p:nvPr/>
        </p:nvSpPr>
        <p:spPr>
          <a:xfrm>
            <a:off x="1200000" y="6100000"/>
            <a:ext cx="150000" cy="3075000"/>
          </a:xfrm>
          <a:prstGeom prst="rect">
            <a:avLst/>
          </a:prstGeom>
          <a:solidFill>
            <a:srgbClr val="29B2D6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734" name="HrksProj0NumBg"/>
          <p:cNvSpPr/>
          <p:nvPr/>
        </p:nvSpPr>
        <p:spPr>
          <a:xfrm>
            <a:off x="1550000" y="6450000"/>
            <a:ext cx="700000" cy="700000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735" name="HrksProj0Num"/>
          <p:cNvSpPr txBox="1"/>
          <p:nvPr/>
        </p:nvSpPr>
        <p:spPr>
          <a:xfrm>
            <a:off x="1550000" y="6500000"/>
            <a:ext cx="700000" cy="62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01</a:t>
            </a:r>
          </a:p>
        </p:txBody>
      </p:sp>
      <p:sp>
        <p:nvSpPr>
          <p:cNvPr id="736" name="HrksProj0Title"/>
          <p:cNvSpPr txBox="1"/>
          <p:nvPr/>
        </p:nvSpPr>
        <p:spPr>
          <a:xfrm>
            <a:off x="2600000" y="6400000"/>
            <a:ext cx="5350000" cy="11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5000"/>
              </a:lnSpc>
            </a:pPr>
            <a:r>
              <a:rPr lang="el-GR" sz="23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Παρεμβάσεις στην α’βάθμια &amp; β’βάθμια εκπαίδευση (ΕΚΠ02)</a:t>
            </a:r>
          </a:p>
        </p:txBody>
      </p:sp>
      <p:sp>
        <p:nvSpPr>
          <p:cNvPr id="737" name="HrksProj0Desc"/>
          <p:cNvSpPr txBox="1"/>
          <p:nvPr/>
        </p:nvSpPr>
        <p:spPr>
          <a:xfrm>
            <a:off x="2600000" y="7500000"/>
            <a:ext cx="5350000" cy="975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 lnSpcReduction="10000"/>
          </a:bodyPr>
          <a:lstStyle/>
          <a:p>
            <a:pPr algn="l">
              <a:lnSpc>
                <a:spcPct val="110000"/>
              </a:lnSpc>
            </a:pPr>
            <a:r>
              <a:rPr lang="el-GR" sz="19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Υποστήριξη συμπεριληπτικής εκπαίδευσης · μείωση πρόωρης εγκατάλειψης σχολείου · ισότιμη πρόσβαση</a:t>
            </a:r>
          </a:p>
        </p:txBody>
      </p:sp>
      <p:sp>
        <p:nvSpPr>
          <p:cNvPr id="738" name="HrksProj0Cost"/>
          <p:cNvSpPr txBox="1"/>
          <p:nvPr/>
        </p:nvSpPr>
        <p:spPr>
          <a:xfrm>
            <a:off x="2600000" y="8575000"/>
            <a:ext cx="5350000" cy="45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2000" b="1" dirty="0">
                <a:solidFill>
                  <a:srgbClr val="95C11F"/>
                </a:solidFill>
                <a:latin typeface="Calibri"/>
                <a:ea typeface="Calibri"/>
                <a:cs typeface="Calibri"/>
              </a:rPr>
              <a:t>π/υ ~269 εκ. € (επιλ. ΔΔ)</a:t>
            </a:r>
          </a:p>
        </p:txBody>
      </p:sp>
      <p:sp>
        <p:nvSpPr>
          <p:cNvPr id="739" name="HrksProj1Bg"/>
          <p:cNvSpPr/>
          <p:nvPr/>
        </p:nvSpPr>
        <p:spPr>
          <a:xfrm>
            <a:off x="8550000" y="6100000"/>
            <a:ext cx="7100000" cy="3075000"/>
          </a:xfrm>
          <a:prstGeom prst="rect">
            <a:avLst/>
          </a:prstGeom>
          <a:solidFill>
            <a:srgbClr val="FFFFFF"/>
          </a:solidFill>
          <a:ln w="6350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740" name="HrksProj1Bar"/>
          <p:cNvSpPr/>
          <p:nvPr/>
        </p:nvSpPr>
        <p:spPr>
          <a:xfrm>
            <a:off x="8550000" y="6100000"/>
            <a:ext cx="150000" cy="3075000"/>
          </a:xfrm>
          <a:prstGeom prst="rect">
            <a:avLst/>
          </a:prstGeom>
          <a:solidFill>
            <a:srgbClr val="29B2D6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741" name="HrksProj1NumBg"/>
          <p:cNvSpPr/>
          <p:nvPr/>
        </p:nvSpPr>
        <p:spPr>
          <a:xfrm>
            <a:off x="8900000" y="6450000"/>
            <a:ext cx="700000" cy="700000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742" name="HrksProj1Num"/>
          <p:cNvSpPr txBox="1"/>
          <p:nvPr/>
        </p:nvSpPr>
        <p:spPr>
          <a:xfrm>
            <a:off x="8900000" y="6500000"/>
            <a:ext cx="700000" cy="62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02</a:t>
            </a:r>
          </a:p>
        </p:txBody>
      </p:sp>
      <p:sp>
        <p:nvSpPr>
          <p:cNvPr id="743" name="HrksProj1Title"/>
          <p:cNvSpPr txBox="1"/>
          <p:nvPr/>
        </p:nvSpPr>
        <p:spPr>
          <a:xfrm>
            <a:off x="9950000" y="6400000"/>
            <a:ext cx="5350000" cy="11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5000"/>
              </a:lnSpc>
            </a:pPr>
            <a:r>
              <a:rPr lang="el-GR" sz="23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Πρόγραμμα απόκτησης επαγγελματικής εμπειρίας</a:t>
            </a:r>
          </a:p>
        </p:txBody>
      </p:sp>
      <p:sp>
        <p:nvSpPr>
          <p:cNvPr id="744" name="HrksProj1Desc"/>
          <p:cNvSpPr txBox="1"/>
          <p:nvPr/>
        </p:nvSpPr>
        <p:spPr>
          <a:xfrm>
            <a:off x="9950000" y="7500000"/>
            <a:ext cx="5350000" cy="975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10000"/>
              </a:lnSpc>
            </a:pPr>
            <a:r>
              <a:rPr lang="el-GR" sz="19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Προεργασία για νέους ανέργους 18–29 ετών</a:t>
            </a:r>
          </a:p>
        </p:txBody>
      </p:sp>
      <p:sp>
        <p:nvSpPr>
          <p:cNvPr id="745" name="HrksProj1Cost"/>
          <p:cNvSpPr txBox="1"/>
          <p:nvPr/>
        </p:nvSpPr>
        <p:spPr>
          <a:xfrm>
            <a:off x="9950000" y="8575000"/>
            <a:ext cx="5350000" cy="45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2000" b="1" dirty="0">
                <a:solidFill>
                  <a:srgbClr val="95C11F"/>
                </a:solidFill>
                <a:latin typeface="Calibri"/>
                <a:ea typeface="Calibri"/>
                <a:cs typeface="Calibri"/>
              </a:rPr>
              <a:t>π/υ 231 εκ. €</a:t>
            </a:r>
          </a:p>
        </p:txBody>
      </p:sp>
      <p:sp>
        <p:nvSpPr>
          <p:cNvPr id="746" name="HrksProj2Bg"/>
          <p:cNvSpPr/>
          <p:nvPr/>
        </p:nvSpPr>
        <p:spPr>
          <a:xfrm>
            <a:off x="15900000" y="6100000"/>
            <a:ext cx="7100000" cy="3075000"/>
          </a:xfrm>
          <a:prstGeom prst="rect">
            <a:avLst/>
          </a:prstGeom>
          <a:solidFill>
            <a:srgbClr val="FFFFFF"/>
          </a:solidFill>
          <a:ln w="6350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747" name="HrksProj2Bar"/>
          <p:cNvSpPr/>
          <p:nvPr/>
        </p:nvSpPr>
        <p:spPr>
          <a:xfrm>
            <a:off x="15900000" y="6100000"/>
            <a:ext cx="150000" cy="3075000"/>
          </a:xfrm>
          <a:prstGeom prst="rect">
            <a:avLst/>
          </a:prstGeom>
          <a:solidFill>
            <a:srgbClr val="29B2D6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748" name="HrksProj2NumBg"/>
          <p:cNvSpPr/>
          <p:nvPr/>
        </p:nvSpPr>
        <p:spPr>
          <a:xfrm>
            <a:off x="16250000" y="6450000"/>
            <a:ext cx="700000" cy="700000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749" name="HrksProj2Num"/>
          <p:cNvSpPr txBox="1"/>
          <p:nvPr/>
        </p:nvSpPr>
        <p:spPr>
          <a:xfrm>
            <a:off x="16250000" y="6500000"/>
            <a:ext cx="700000" cy="62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03</a:t>
            </a:r>
          </a:p>
        </p:txBody>
      </p:sp>
      <p:sp>
        <p:nvSpPr>
          <p:cNvPr id="750" name="HrksProj2Title"/>
          <p:cNvSpPr txBox="1"/>
          <p:nvPr/>
        </p:nvSpPr>
        <p:spPr>
          <a:xfrm>
            <a:off x="17300000" y="6400000"/>
            <a:ext cx="5350000" cy="11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5000"/>
              </a:lnSpc>
            </a:pPr>
            <a:r>
              <a:rPr lang="el-GR" sz="23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Προώθηση στην επιχειρηματικότητα ανέργων 30–59 ετών</a:t>
            </a:r>
          </a:p>
        </p:txBody>
      </p:sp>
      <p:sp>
        <p:nvSpPr>
          <p:cNvPr id="751" name="HrksProj2Desc"/>
          <p:cNvSpPr txBox="1"/>
          <p:nvPr/>
        </p:nvSpPr>
        <p:spPr>
          <a:xfrm>
            <a:off x="17300000" y="7500000"/>
            <a:ext cx="5350000" cy="975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10000"/>
              </a:lnSpc>
            </a:pPr>
            <a:r>
              <a:rPr lang="el-GR" sz="19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Στήριξη μετάβασης σε ανεξάρτητη επαγγελματική δραστηριότητα</a:t>
            </a:r>
          </a:p>
        </p:txBody>
      </p:sp>
      <p:sp>
        <p:nvSpPr>
          <p:cNvPr id="752" name="HrksProj2Cost"/>
          <p:cNvSpPr txBox="1"/>
          <p:nvPr/>
        </p:nvSpPr>
        <p:spPr>
          <a:xfrm>
            <a:off x="17300000" y="8575000"/>
            <a:ext cx="5350000" cy="45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2000" b="1" dirty="0">
                <a:solidFill>
                  <a:srgbClr val="95C11F"/>
                </a:solidFill>
                <a:latin typeface="Calibri"/>
                <a:ea typeface="Calibri"/>
                <a:cs typeface="Calibri"/>
              </a:rPr>
              <a:t>π/υ 170,9 εκ. €</a:t>
            </a:r>
          </a:p>
        </p:txBody>
      </p:sp>
      <p:sp>
        <p:nvSpPr>
          <p:cNvPr id="753" name="HrksProj3Bg"/>
          <p:cNvSpPr/>
          <p:nvPr/>
        </p:nvSpPr>
        <p:spPr>
          <a:xfrm>
            <a:off x="1200000" y="9425000"/>
            <a:ext cx="7100000" cy="3075000"/>
          </a:xfrm>
          <a:prstGeom prst="rect">
            <a:avLst/>
          </a:prstGeom>
          <a:solidFill>
            <a:srgbClr val="FFFFFF"/>
          </a:solidFill>
          <a:ln w="6350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754" name="HrksProj3Bar"/>
          <p:cNvSpPr/>
          <p:nvPr/>
        </p:nvSpPr>
        <p:spPr>
          <a:xfrm>
            <a:off x="1200000" y="9425000"/>
            <a:ext cx="150000" cy="3075000"/>
          </a:xfrm>
          <a:prstGeom prst="rect">
            <a:avLst/>
          </a:prstGeom>
          <a:solidFill>
            <a:srgbClr val="29B2D6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755" name="HrksProj3NumBg"/>
          <p:cNvSpPr/>
          <p:nvPr/>
        </p:nvSpPr>
        <p:spPr>
          <a:xfrm>
            <a:off x="1550000" y="9775000"/>
            <a:ext cx="700000" cy="700000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756" name="HrksProj3Num"/>
          <p:cNvSpPr txBox="1"/>
          <p:nvPr/>
        </p:nvSpPr>
        <p:spPr>
          <a:xfrm>
            <a:off x="1550000" y="9825000"/>
            <a:ext cx="700000" cy="62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04</a:t>
            </a:r>
          </a:p>
        </p:txBody>
      </p:sp>
      <p:sp>
        <p:nvSpPr>
          <p:cNvPr id="757" name="HrksProj3Title"/>
          <p:cNvSpPr txBox="1"/>
          <p:nvPr/>
        </p:nvSpPr>
        <p:spPr>
          <a:xfrm>
            <a:off x="2600000" y="9725000"/>
            <a:ext cx="5350000" cy="11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5000"/>
              </a:lnSpc>
            </a:pPr>
            <a:r>
              <a:rPr lang="el-GR" sz="23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Πρακτική Άσκηση Τριτοβάθμιας Εκπαίδευσης</a:t>
            </a:r>
          </a:p>
        </p:txBody>
      </p:sp>
      <p:sp>
        <p:nvSpPr>
          <p:cNvPr id="758" name="HrksProj3Desc"/>
          <p:cNvSpPr txBox="1"/>
          <p:nvPr/>
        </p:nvSpPr>
        <p:spPr>
          <a:xfrm>
            <a:off x="2600000" y="10825000"/>
            <a:ext cx="5350000" cy="975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10000"/>
              </a:lnSpc>
            </a:pPr>
            <a:r>
              <a:rPr lang="el-GR" sz="19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Σύνδεση σπουδών με αγορά εργασίας</a:t>
            </a:r>
          </a:p>
        </p:txBody>
      </p:sp>
      <p:sp>
        <p:nvSpPr>
          <p:cNvPr id="759" name="HrksProj3Cost"/>
          <p:cNvSpPr txBox="1"/>
          <p:nvPr/>
        </p:nvSpPr>
        <p:spPr>
          <a:xfrm>
            <a:off x="2600000" y="11900000"/>
            <a:ext cx="5350000" cy="45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2000" b="1" dirty="0">
                <a:solidFill>
                  <a:srgbClr val="95C11F"/>
                </a:solidFill>
                <a:latin typeface="Calibri"/>
                <a:ea typeface="Calibri"/>
                <a:cs typeface="Calibri"/>
              </a:rPr>
              <a:t>π/υ 59,5 εκ. €</a:t>
            </a:r>
          </a:p>
        </p:txBody>
      </p:sp>
      <p:sp>
        <p:nvSpPr>
          <p:cNvPr id="760" name="HrksProj4Bg"/>
          <p:cNvSpPr/>
          <p:nvPr/>
        </p:nvSpPr>
        <p:spPr>
          <a:xfrm>
            <a:off x="8550000" y="9425000"/>
            <a:ext cx="7100000" cy="3075000"/>
          </a:xfrm>
          <a:prstGeom prst="rect">
            <a:avLst/>
          </a:prstGeom>
          <a:solidFill>
            <a:srgbClr val="FFFFFF"/>
          </a:solidFill>
          <a:ln w="6350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761" name="HrksProj4Bar"/>
          <p:cNvSpPr/>
          <p:nvPr/>
        </p:nvSpPr>
        <p:spPr>
          <a:xfrm>
            <a:off x="8550000" y="9425000"/>
            <a:ext cx="150000" cy="3075000"/>
          </a:xfrm>
          <a:prstGeom prst="rect">
            <a:avLst/>
          </a:prstGeom>
          <a:solidFill>
            <a:srgbClr val="29B2D6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762" name="HrksProj4NumBg"/>
          <p:cNvSpPr/>
          <p:nvPr/>
        </p:nvSpPr>
        <p:spPr>
          <a:xfrm>
            <a:off x="8900000" y="9775000"/>
            <a:ext cx="700000" cy="700000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763" name="HrksProj4Num"/>
          <p:cNvSpPr txBox="1"/>
          <p:nvPr/>
        </p:nvSpPr>
        <p:spPr>
          <a:xfrm>
            <a:off x="8900000" y="9825000"/>
            <a:ext cx="700000" cy="62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05</a:t>
            </a:r>
          </a:p>
        </p:txBody>
      </p:sp>
      <p:sp>
        <p:nvSpPr>
          <p:cNvPr id="764" name="HrksProj4Title"/>
          <p:cNvSpPr txBox="1"/>
          <p:nvPr/>
        </p:nvSpPr>
        <p:spPr>
          <a:xfrm>
            <a:off x="9950000" y="9725000"/>
            <a:ext cx="5350000" cy="11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5000"/>
              </a:lnSpc>
            </a:pPr>
            <a:r>
              <a:rPr lang="el-GR" sz="23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Υποστήριξη ΑΕΙ – Διασφάλιση Ποιότητας</a:t>
            </a:r>
          </a:p>
        </p:txBody>
      </p:sp>
      <p:sp>
        <p:nvSpPr>
          <p:cNvPr id="765" name="HrksProj4Desc"/>
          <p:cNvSpPr txBox="1"/>
          <p:nvPr/>
        </p:nvSpPr>
        <p:spPr>
          <a:xfrm>
            <a:off x="9950000" y="10825000"/>
            <a:ext cx="5350000" cy="975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10000"/>
              </a:lnSpc>
            </a:pPr>
            <a:r>
              <a:rPr lang="el-GR" sz="19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Εργαλεία διασφάλισης ποιότητας &amp; στρατηγικού σχεδιασμού για αναβάθμιση λειτουργίας ΑΕΙ</a:t>
            </a:r>
          </a:p>
        </p:txBody>
      </p:sp>
      <p:sp>
        <p:nvSpPr>
          <p:cNvPr id="766" name="HrksProj4Cost"/>
          <p:cNvSpPr txBox="1"/>
          <p:nvPr/>
        </p:nvSpPr>
        <p:spPr>
          <a:xfrm>
            <a:off x="9950000" y="11900000"/>
            <a:ext cx="5350000" cy="45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2000" b="1" dirty="0">
                <a:solidFill>
                  <a:srgbClr val="95C11F"/>
                </a:solidFill>
                <a:latin typeface="Calibri"/>
                <a:ea typeface="Calibri"/>
                <a:cs typeface="Calibri"/>
              </a:rPr>
              <a:t>π/υ 48,5 εκ. €</a:t>
            </a:r>
          </a:p>
        </p:txBody>
      </p:sp>
      <p:sp>
        <p:nvSpPr>
          <p:cNvPr id="767" name="HrksProj5Bg"/>
          <p:cNvSpPr/>
          <p:nvPr/>
        </p:nvSpPr>
        <p:spPr>
          <a:xfrm>
            <a:off x="15900000" y="9425000"/>
            <a:ext cx="7100000" cy="30750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768" name="HrksProj5Bar"/>
          <p:cNvSpPr/>
          <p:nvPr/>
        </p:nvSpPr>
        <p:spPr>
          <a:xfrm>
            <a:off x="15900000" y="9425000"/>
            <a:ext cx="150000" cy="3075000"/>
          </a:xfrm>
          <a:prstGeom prst="rect">
            <a:avLst/>
          </a:prstGeom>
          <a:solidFill>
            <a:srgbClr val="29B2D6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769" name="HrksProj5NumBg"/>
          <p:cNvSpPr/>
          <p:nvPr/>
        </p:nvSpPr>
        <p:spPr>
          <a:xfrm>
            <a:off x="16250000" y="9775000"/>
            <a:ext cx="700000" cy="700000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770" name="HrksProj5Num"/>
          <p:cNvSpPr txBox="1"/>
          <p:nvPr/>
        </p:nvSpPr>
        <p:spPr>
          <a:xfrm>
            <a:off x="16250000" y="9825000"/>
            <a:ext cx="700000" cy="62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06</a:t>
            </a:r>
          </a:p>
        </p:txBody>
      </p:sp>
      <p:sp>
        <p:nvSpPr>
          <p:cNvPr id="771" name="HrksProj5Title"/>
          <p:cNvSpPr txBox="1"/>
          <p:nvPr/>
        </p:nvSpPr>
        <p:spPr>
          <a:xfrm>
            <a:off x="17300000" y="9725000"/>
            <a:ext cx="5350000" cy="11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5000"/>
              </a:lnSpc>
            </a:pPr>
            <a:r>
              <a:rPr lang="el-GR" sz="23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Γραμμή 1555 – Πολυκαναλικό σύστημα ενημέρωσης</a:t>
            </a:r>
          </a:p>
        </p:txBody>
      </p:sp>
      <p:sp>
        <p:nvSpPr>
          <p:cNvPr id="772" name="HrksProj5Desc"/>
          <p:cNvSpPr txBox="1"/>
          <p:nvPr/>
        </p:nvSpPr>
        <p:spPr>
          <a:xfrm>
            <a:off x="17300000" y="10825000"/>
            <a:ext cx="5350000" cy="975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10000"/>
              </a:lnSpc>
            </a:pPr>
            <a:r>
              <a:rPr lang="el-GR" sz="19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Ασφαλιστικά, εργασιακά &amp; κοινωνικά θέματα</a:t>
            </a:r>
          </a:p>
        </p:txBody>
      </p:sp>
      <p:sp>
        <p:nvSpPr>
          <p:cNvPr id="773" name="HrksProj5Cost"/>
          <p:cNvSpPr txBox="1"/>
          <p:nvPr/>
        </p:nvSpPr>
        <p:spPr>
          <a:xfrm>
            <a:off x="17300000" y="11900000"/>
            <a:ext cx="5350000" cy="45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2000" b="1" dirty="0">
                <a:solidFill>
                  <a:srgbClr val="95C11F"/>
                </a:solidFill>
                <a:latin typeface="Calibri"/>
                <a:ea typeface="Calibri"/>
                <a:cs typeface="Calibri"/>
              </a:rPr>
              <a:t>π/υ 27 εκ. €</a:t>
            </a:r>
          </a:p>
        </p:txBody>
      </p:sp>
      <p:sp>
        <p:nvSpPr>
          <p:cNvPr id="9990" name="DateFooter"/>
          <p:cNvSpPr txBox="1"/>
          <p:nvPr/>
        </p:nvSpPr>
        <p:spPr>
          <a:xfrm>
            <a:off x="18500000" y="13100000"/>
            <a:ext cx="5000000" cy="4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l-GR" sz="1500" b="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Στοιχεία ΟΠΣ: 17/04/2026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ekaTitle"/>
          <p:cNvSpPr txBox="1"/>
          <p:nvPr/>
        </p:nvSpPr>
        <p:spPr>
          <a:xfrm>
            <a:off x="1200000" y="600000"/>
            <a:ext cx="21800000" cy="11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  <a:spcAft>
                <a:spcPts val="50"/>
              </a:spcAft>
            </a:pPr>
            <a:r>
              <a:rPr lang="el-GR" sz="38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Πρόγραμμα «Περιβάλλον &amp; Κλιματική Αλλαγή» 2021–2027</a:t>
            </a:r>
          </a:p>
        </p:txBody>
      </p:sp>
      <p:sp>
        <p:nvSpPr>
          <p:cNvPr id="401" name="PekaSubtitle"/>
          <p:cNvSpPr txBox="1"/>
          <p:nvPr/>
        </p:nvSpPr>
        <p:spPr>
          <a:xfrm>
            <a:off x="1200000" y="1350000"/>
            <a:ext cx="21800000" cy="6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24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Ενεργειακή μετάβαση, διαχείριση υδάτων, αντιπλημμυρική προστασία</a:t>
            </a:r>
          </a:p>
        </p:txBody>
      </p:sp>
      <p:sp>
        <p:nvSpPr>
          <p:cNvPr id="402" name="PekaTitleLine"/>
          <p:cNvSpPr/>
          <p:nvPr/>
        </p:nvSpPr>
        <p:spPr>
          <a:xfrm>
            <a:off x="1200000" y="2050000"/>
            <a:ext cx="3500000" cy="45000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403" name="PekaKpi0Bg"/>
          <p:cNvSpPr/>
          <p:nvPr/>
        </p:nvSpPr>
        <p:spPr>
          <a:xfrm>
            <a:off x="1200000" y="2400000"/>
            <a:ext cx="3508333" cy="2700000"/>
          </a:xfrm>
          <a:prstGeom prst="rect">
            <a:avLst/>
          </a:prstGeom>
          <a:solidFill>
            <a:srgbClr val="F7F9FB"/>
          </a:solidFill>
          <a:ln w="6350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404" name="PekaKpi0Bar"/>
          <p:cNvSpPr/>
          <p:nvPr/>
        </p:nvSpPr>
        <p:spPr>
          <a:xfrm>
            <a:off x="1200000" y="2400000"/>
            <a:ext cx="3508333" cy="100000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405" name="PekaKpi0Lbl"/>
          <p:cNvSpPr txBox="1"/>
          <p:nvPr/>
        </p:nvSpPr>
        <p:spPr>
          <a:xfrm>
            <a:off x="1350000" y="2600000"/>
            <a:ext cx="3208333" cy="7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5000"/>
              </a:lnSpc>
            </a:pPr>
            <a:r>
              <a:rPr lang="el-GR" sz="1800" b="1" dirty="0">
                <a:solidFill>
                  <a:srgbClr val="595959"/>
                </a:solidFill>
                <a:latin typeface="Calibri"/>
                <a:ea typeface="Calibri"/>
                <a:cs typeface="Calibri"/>
              </a:rPr>
              <a:t>Δημ. Χρημ/τηση</a:t>
            </a:r>
          </a:p>
        </p:txBody>
      </p:sp>
      <p:sp>
        <p:nvSpPr>
          <p:cNvPr id="406" name="PekaKpi0Val"/>
          <p:cNvSpPr txBox="1"/>
          <p:nvPr/>
        </p:nvSpPr>
        <p:spPr>
          <a:xfrm>
            <a:off x="1200000" y="3300000"/>
            <a:ext cx="3508333" cy="11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36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3,60 </a:t>
            </a:r>
            <a:r>
              <a:rPr lang="el-GR" sz="3600" b="1" dirty="0">
                <a:solidFill>
                  <a:srgbClr val="003B6F"/>
                </a:solidFill>
                <a:ea typeface="Calibri"/>
                <a:cs typeface="Calibri"/>
              </a:rPr>
              <a:t>δισ. €</a:t>
            </a:r>
            <a:endParaRPr lang="el-GR" sz="3600" b="1" dirty="0">
              <a:solidFill>
                <a:srgbClr val="003B6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07" name="PekaKpi1Bg"/>
          <p:cNvSpPr/>
          <p:nvPr/>
        </p:nvSpPr>
        <p:spPr>
          <a:xfrm>
            <a:off x="4858333" y="2400000"/>
            <a:ext cx="3508333" cy="2700000"/>
          </a:xfrm>
          <a:prstGeom prst="rect">
            <a:avLst/>
          </a:prstGeom>
          <a:solidFill>
            <a:srgbClr val="F7F9FB"/>
          </a:solidFill>
          <a:ln w="6350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408" name="PekaKpi1Bar"/>
          <p:cNvSpPr/>
          <p:nvPr/>
        </p:nvSpPr>
        <p:spPr>
          <a:xfrm>
            <a:off x="4858333" y="2400000"/>
            <a:ext cx="3508333" cy="100000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409" name="PekaKpi1Lbl"/>
          <p:cNvSpPr txBox="1"/>
          <p:nvPr/>
        </p:nvSpPr>
        <p:spPr>
          <a:xfrm>
            <a:off x="5008333" y="2600000"/>
            <a:ext cx="3208333" cy="7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5000"/>
              </a:lnSpc>
            </a:pPr>
            <a:r>
              <a:rPr lang="el-GR" sz="1800" b="1" dirty="0">
                <a:solidFill>
                  <a:srgbClr val="595959"/>
                </a:solidFill>
                <a:latin typeface="Calibri"/>
                <a:ea typeface="Calibri"/>
                <a:cs typeface="Calibri"/>
              </a:rPr>
              <a:t>Ενωσ. Χρημ/τηση</a:t>
            </a:r>
          </a:p>
        </p:txBody>
      </p:sp>
      <p:sp>
        <p:nvSpPr>
          <p:cNvPr id="410" name="PekaKpi1Val"/>
          <p:cNvSpPr txBox="1"/>
          <p:nvPr/>
        </p:nvSpPr>
        <p:spPr>
          <a:xfrm>
            <a:off x="4858333" y="3300000"/>
            <a:ext cx="3508333" cy="11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36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2,97 </a:t>
            </a:r>
            <a:r>
              <a:rPr lang="el-GR" sz="3600" b="1" dirty="0">
                <a:solidFill>
                  <a:srgbClr val="003B6F"/>
                </a:solidFill>
                <a:ea typeface="Calibri"/>
                <a:cs typeface="Calibri"/>
              </a:rPr>
              <a:t>δισ. €</a:t>
            </a:r>
            <a:endParaRPr lang="el-GR" sz="3600" b="1" dirty="0">
              <a:solidFill>
                <a:srgbClr val="003B6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11" name="PekaKpi2Bg"/>
          <p:cNvSpPr/>
          <p:nvPr/>
        </p:nvSpPr>
        <p:spPr>
          <a:xfrm>
            <a:off x="8516666" y="2400000"/>
            <a:ext cx="3508333" cy="2700000"/>
          </a:xfrm>
          <a:prstGeom prst="rect">
            <a:avLst/>
          </a:prstGeom>
          <a:solidFill>
            <a:srgbClr val="F7F9FB"/>
          </a:solidFill>
          <a:ln w="6350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412" name="PekaKpi2Bar"/>
          <p:cNvSpPr/>
          <p:nvPr/>
        </p:nvSpPr>
        <p:spPr>
          <a:xfrm>
            <a:off x="8516666" y="2400000"/>
            <a:ext cx="3508333" cy="100000"/>
          </a:xfrm>
          <a:prstGeom prst="rect">
            <a:avLst/>
          </a:prstGeom>
          <a:solidFill>
            <a:srgbClr val="29B2D6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413" name="PekaKpi2Lbl"/>
          <p:cNvSpPr txBox="1"/>
          <p:nvPr/>
        </p:nvSpPr>
        <p:spPr>
          <a:xfrm>
            <a:off x="8666666" y="2600000"/>
            <a:ext cx="3208333" cy="7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5000"/>
              </a:lnSpc>
            </a:pPr>
            <a:r>
              <a:rPr lang="el-GR" sz="1800" b="1" dirty="0">
                <a:solidFill>
                  <a:srgbClr val="595959"/>
                </a:solidFill>
                <a:latin typeface="Calibri"/>
                <a:ea typeface="Calibri"/>
                <a:cs typeface="Calibri"/>
              </a:rPr>
              <a:t>Προσκλήσεις</a:t>
            </a:r>
          </a:p>
        </p:txBody>
      </p:sp>
      <p:sp>
        <p:nvSpPr>
          <p:cNvPr id="414" name="PekaKpi2Val"/>
          <p:cNvSpPr txBox="1"/>
          <p:nvPr/>
        </p:nvSpPr>
        <p:spPr>
          <a:xfrm>
            <a:off x="8516666" y="3300000"/>
            <a:ext cx="3508333" cy="11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36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1,82 </a:t>
            </a:r>
            <a:r>
              <a:rPr lang="el-GR" sz="3600" b="1" dirty="0">
                <a:solidFill>
                  <a:srgbClr val="003B6F"/>
                </a:solidFill>
                <a:ea typeface="Calibri"/>
                <a:cs typeface="Calibri"/>
              </a:rPr>
              <a:t>δισ. €</a:t>
            </a:r>
            <a:endParaRPr lang="el-GR" sz="3600" b="1" dirty="0">
              <a:solidFill>
                <a:srgbClr val="003B6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15" name="PekaKpi2Pct"/>
          <p:cNvSpPr txBox="1"/>
          <p:nvPr/>
        </p:nvSpPr>
        <p:spPr>
          <a:xfrm>
            <a:off x="8516666" y="4450000"/>
            <a:ext cx="3508333" cy="5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2300" b="1" dirty="0">
                <a:solidFill>
                  <a:srgbClr val="29B2D6"/>
                </a:solidFill>
                <a:latin typeface="Calibri"/>
                <a:ea typeface="Calibri"/>
                <a:cs typeface="Calibri"/>
              </a:rPr>
              <a:t>51%</a:t>
            </a:r>
          </a:p>
        </p:txBody>
      </p:sp>
      <p:sp>
        <p:nvSpPr>
          <p:cNvPr id="416" name="PekaKpi3Bg"/>
          <p:cNvSpPr/>
          <p:nvPr/>
        </p:nvSpPr>
        <p:spPr>
          <a:xfrm>
            <a:off x="12174999" y="2400000"/>
            <a:ext cx="3508333" cy="2700000"/>
          </a:xfrm>
          <a:prstGeom prst="rect">
            <a:avLst/>
          </a:prstGeom>
          <a:solidFill>
            <a:srgbClr val="F7F9FB"/>
          </a:solidFill>
          <a:ln w="6350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417" name="PekaKpi3Bar"/>
          <p:cNvSpPr/>
          <p:nvPr/>
        </p:nvSpPr>
        <p:spPr>
          <a:xfrm>
            <a:off x="12174999" y="2400000"/>
            <a:ext cx="3508333" cy="100000"/>
          </a:xfrm>
          <a:prstGeom prst="rect">
            <a:avLst/>
          </a:prstGeom>
          <a:solidFill>
            <a:srgbClr val="29B2D6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418" name="PekaKpi3Lbl"/>
          <p:cNvSpPr txBox="1"/>
          <p:nvPr/>
        </p:nvSpPr>
        <p:spPr>
          <a:xfrm>
            <a:off x="12324999" y="2600000"/>
            <a:ext cx="3208333" cy="7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5000"/>
              </a:lnSpc>
            </a:pPr>
            <a:r>
              <a:rPr lang="el-GR" sz="1800" b="1" dirty="0">
                <a:solidFill>
                  <a:srgbClr val="595959"/>
                </a:solidFill>
                <a:latin typeface="Calibri"/>
                <a:ea typeface="Calibri"/>
                <a:cs typeface="Calibri"/>
              </a:rPr>
              <a:t>Εντάξεις</a:t>
            </a:r>
          </a:p>
        </p:txBody>
      </p:sp>
      <p:sp>
        <p:nvSpPr>
          <p:cNvPr id="419" name="PekaKpi3Val"/>
          <p:cNvSpPr txBox="1"/>
          <p:nvPr/>
        </p:nvSpPr>
        <p:spPr>
          <a:xfrm>
            <a:off x="12174999" y="3300000"/>
            <a:ext cx="3508333" cy="11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36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3,03 </a:t>
            </a:r>
            <a:r>
              <a:rPr lang="el-GR" sz="3600" b="1" dirty="0">
                <a:solidFill>
                  <a:srgbClr val="003B6F"/>
                </a:solidFill>
                <a:ea typeface="Calibri"/>
                <a:cs typeface="Calibri"/>
              </a:rPr>
              <a:t>δισ. €</a:t>
            </a:r>
            <a:endParaRPr lang="el-GR" sz="3600" b="1" dirty="0">
              <a:solidFill>
                <a:srgbClr val="003B6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20" name="PekaKpi3Pct"/>
          <p:cNvSpPr txBox="1"/>
          <p:nvPr/>
        </p:nvSpPr>
        <p:spPr>
          <a:xfrm>
            <a:off x="12174999" y="4450000"/>
            <a:ext cx="3508333" cy="5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2300" b="1" dirty="0">
                <a:solidFill>
                  <a:srgbClr val="29B2D6"/>
                </a:solidFill>
                <a:latin typeface="Calibri"/>
                <a:ea typeface="Calibri"/>
                <a:cs typeface="Calibri"/>
              </a:rPr>
              <a:t>84%</a:t>
            </a:r>
          </a:p>
        </p:txBody>
      </p:sp>
      <p:sp>
        <p:nvSpPr>
          <p:cNvPr id="421" name="PekaKpi4Bg"/>
          <p:cNvSpPr/>
          <p:nvPr/>
        </p:nvSpPr>
        <p:spPr>
          <a:xfrm>
            <a:off x="15833332" y="2400000"/>
            <a:ext cx="3508333" cy="2700000"/>
          </a:xfrm>
          <a:prstGeom prst="rect">
            <a:avLst/>
          </a:prstGeom>
          <a:solidFill>
            <a:srgbClr val="F7F9FB"/>
          </a:solidFill>
          <a:ln w="6350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422" name="PekaKpi4Bar"/>
          <p:cNvSpPr/>
          <p:nvPr/>
        </p:nvSpPr>
        <p:spPr>
          <a:xfrm>
            <a:off x="15833332" y="2400000"/>
            <a:ext cx="3508333" cy="100000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423" name="PekaKpi4Lbl"/>
          <p:cNvSpPr txBox="1"/>
          <p:nvPr/>
        </p:nvSpPr>
        <p:spPr>
          <a:xfrm>
            <a:off x="15983332" y="2600000"/>
            <a:ext cx="3208333" cy="7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5000"/>
              </a:lnSpc>
            </a:pPr>
            <a:r>
              <a:rPr lang="el-GR" sz="1800" b="1" dirty="0">
                <a:solidFill>
                  <a:srgbClr val="595959"/>
                </a:solidFill>
                <a:latin typeface="Calibri"/>
                <a:ea typeface="Calibri"/>
                <a:cs typeface="Calibri"/>
              </a:rPr>
              <a:t>Νομ. Δεσμεύσεις</a:t>
            </a:r>
          </a:p>
        </p:txBody>
      </p:sp>
      <p:sp>
        <p:nvSpPr>
          <p:cNvPr id="424" name="PekaKpi4Val"/>
          <p:cNvSpPr txBox="1"/>
          <p:nvPr/>
        </p:nvSpPr>
        <p:spPr>
          <a:xfrm>
            <a:off x="15833332" y="3300000"/>
            <a:ext cx="3508333" cy="11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36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1,75 </a:t>
            </a:r>
            <a:r>
              <a:rPr lang="el-GR" sz="3600" b="1" dirty="0">
                <a:solidFill>
                  <a:srgbClr val="003B6F"/>
                </a:solidFill>
                <a:ea typeface="Calibri"/>
                <a:cs typeface="Calibri"/>
              </a:rPr>
              <a:t>δισ. €</a:t>
            </a:r>
            <a:endParaRPr lang="el-GR" sz="3600" b="1" dirty="0">
              <a:solidFill>
                <a:srgbClr val="003B6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25" name="PekaKpi4Pct"/>
          <p:cNvSpPr txBox="1"/>
          <p:nvPr/>
        </p:nvSpPr>
        <p:spPr>
          <a:xfrm>
            <a:off x="15833332" y="4450000"/>
            <a:ext cx="3508333" cy="5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2300" b="1" dirty="0">
                <a:solidFill>
                  <a:srgbClr val="95C11F"/>
                </a:solidFill>
                <a:latin typeface="Calibri"/>
                <a:ea typeface="Calibri"/>
                <a:cs typeface="Calibri"/>
              </a:rPr>
              <a:t>49%</a:t>
            </a:r>
          </a:p>
        </p:txBody>
      </p:sp>
      <p:sp>
        <p:nvSpPr>
          <p:cNvPr id="426" name="PekaKpi5Bg"/>
          <p:cNvSpPr/>
          <p:nvPr/>
        </p:nvSpPr>
        <p:spPr>
          <a:xfrm>
            <a:off x="19491665" y="2400000"/>
            <a:ext cx="3508333" cy="2700000"/>
          </a:xfrm>
          <a:prstGeom prst="rect">
            <a:avLst/>
          </a:prstGeom>
          <a:solidFill>
            <a:srgbClr val="F7F9FB"/>
          </a:solidFill>
          <a:ln w="6350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427" name="PekaKpi5Bar"/>
          <p:cNvSpPr/>
          <p:nvPr/>
        </p:nvSpPr>
        <p:spPr>
          <a:xfrm>
            <a:off x="19491665" y="2400000"/>
            <a:ext cx="3508333" cy="100000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428" name="PekaKpi5Lbl"/>
          <p:cNvSpPr txBox="1"/>
          <p:nvPr/>
        </p:nvSpPr>
        <p:spPr>
          <a:xfrm>
            <a:off x="19641665" y="2600000"/>
            <a:ext cx="3208333" cy="7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5000"/>
              </a:lnSpc>
            </a:pPr>
            <a:r>
              <a:rPr lang="el-GR" sz="1800" b="1" dirty="0">
                <a:solidFill>
                  <a:srgbClr val="595959"/>
                </a:solidFill>
                <a:latin typeface="Calibri"/>
                <a:ea typeface="Calibri"/>
                <a:cs typeface="Calibri"/>
              </a:rPr>
              <a:t>Δαπάνες</a:t>
            </a:r>
          </a:p>
        </p:txBody>
      </p:sp>
      <p:sp>
        <p:nvSpPr>
          <p:cNvPr id="429" name="PekaKpi5Val"/>
          <p:cNvSpPr txBox="1"/>
          <p:nvPr/>
        </p:nvSpPr>
        <p:spPr>
          <a:xfrm>
            <a:off x="19491665" y="3300000"/>
            <a:ext cx="3508333" cy="11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sz="36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859</a:t>
            </a:r>
            <a:r>
              <a:rPr lang="el-GR" sz="36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 εκ. €</a:t>
            </a:r>
          </a:p>
        </p:txBody>
      </p:sp>
      <p:sp>
        <p:nvSpPr>
          <p:cNvPr id="430" name="PekaKpi5Pct"/>
          <p:cNvSpPr txBox="1"/>
          <p:nvPr/>
        </p:nvSpPr>
        <p:spPr>
          <a:xfrm>
            <a:off x="19491665" y="4450000"/>
            <a:ext cx="3508333" cy="5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2300" b="1" dirty="0">
                <a:solidFill>
                  <a:srgbClr val="95C11F"/>
                </a:solidFill>
                <a:latin typeface="Calibri"/>
                <a:ea typeface="Calibri"/>
                <a:cs typeface="Calibri"/>
              </a:rPr>
              <a:t>2</a:t>
            </a:r>
            <a:r>
              <a:rPr lang="en-GB" sz="2300" b="1" dirty="0">
                <a:solidFill>
                  <a:srgbClr val="95C11F"/>
                </a:solidFill>
                <a:latin typeface="Calibri"/>
                <a:ea typeface="Calibri"/>
                <a:cs typeface="Calibri"/>
              </a:rPr>
              <a:t>4</a:t>
            </a:r>
            <a:r>
              <a:rPr lang="el-GR" sz="2300" b="1" dirty="0">
                <a:solidFill>
                  <a:srgbClr val="95C11F"/>
                </a:solidFill>
                <a:latin typeface="Calibri"/>
                <a:ea typeface="Calibri"/>
                <a:cs typeface="Calibri"/>
              </a:rPr>
              <a:t>%</a:t>
            </a:r>
          </a:p>
        </p:txBody>
      </p:sp>
      <p:sp>
        <p:nvSpPr>
          <p:cNvPr id="431" name="PekaProjHeader"/>
          <p:cNvSpPr txBox="1"/>
          <p:nvPr/>
        </p:nvSpPr>
        <p:spPr>
          <a:xfrm>
            <a:off x="1200000" y="5500000"/>
            <a:ext cx="21800000" cy="5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2200" b="1" dirty="0">
                <a:solidFill>
                  <a:srgbClr val="29B2D6"/>
                </a:solidFill>
                <a:latin typeface="Calibri"/>
                <a:ea typeface="Calibri"/>
                <a:cs typeface="Calibri"/>
              </a:rPr>
              <a:t>ΕΜΒΛΗΜΑΤΙΚΕΣ ΔΡΑΣΕΙΣ / ΕΡΓΑ</a:t>
            </a:r>
          </a:p>
        </p:txBody>
      </p:sp>
      <p:sp>
        <p:nvSpPr>
          <p:cNvPr id="432" name="PekaProj0Bg"/>
          <p:cNvSpPr/>
          <p:nvPr/>
        </p:nvSpPr>
        <p:spPr>
          <a:xfrm>
            <a:off x="1200000" y="6100000"/>
            <a:ext cx="10775000" cy="3075000"/>
          </a:xfrm>
          <a:prstGeom prst="rect">
            <a:avLst/>
          </a:prstGeom>
          <a:solidFill>
            <a:srgbClr val="FFFFFF"/>
          </a:solidFill>
          <a:ln w="6350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433" name="PekaProj0Bar"/>
          <p:cNvSpPr/>
          <p:nvPr/>
        </p:nvSpPr>
        <p:spPr>
          <a:xfrm>
            <a:off x="1200000" y="6100000"/>
            <a:ext cx="150000" cy="3075000"/>
          </a:xfrm>
          <a:prstGeom prst="rect">
            <a:avLst/>
          </a:prstGeom>
          <a:solidFill>
            <a:srgbClr val="29B2D6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434" name="PekaProj0NumBg"/>
          <p:cNvSpPr/>
          <p:nvPr/>
        </p:nvSpPr>
        <p:spPr>
          <a:xfrm>
            <a:off x="1550000" y="6450000"/>
            <a:ext cx="700000" cy="700000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435" name="PekaProj0Num"/>
          <p:cNvSpPr txBox="1"/>
          <p:nvPr/>
        </p:nvSpPr>
        <p:spPr>
          <a:xfrm>
            <a:off x="1550000" y="6500000"/>
            <a:ext cx="700000" cy="62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01</a:t>
            </a:r>
          </a:p>
        </p:txBody>
      </p:sp>
      <p:sp>
        <p:nvSpPr>
          <p:cNvPr id="436" name="PekaProj0Title"/>
          <p:cNvSpPr txBox="1"/>
          <p:nvPr/>
        </p:nvSpPr>
        <p:spPr>
          <a:xfrm>
            <a:off x="2600000" y="6400000"/>
            <a:ext cx="9025000" cy="11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5000"/>
              </a:lnSpc>
            </a:pPr>
            <a:r>
              <a:rPr lang="el-GR" sz="22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Ενεργειακή Αναβάθμιση 68 Νοσοκομείων</a:t>
            </a:r>
          </a:p>
        </p:txBody>
      </p:sp>
      <p:sp>
        <p:nvSpPr>
          <p:cNvPr id="437" name="PekaProj0Desc"/>
          <p:cNvSpPr txBox="1"/>
          <p:nvPr/>
        </p:nvSpPr>
        <p:spPr>
          <a:xfrm>
            <a:off x="2600000" y="7500000"/>
            <a:ext cx="9025000" cy="975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10000"/>
              </a:lnSpc>
            </a:pPr>
            <a:r>
              <a:rPr lang="el-GR" sz="20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Πρόγραμμα ενεργειακής αναβάθμισης με παρεμβάσεις εξοικονόμησης ενέργειας, ΑΠΕ &amp; ΣΗΘΥΑ</a:t>
            </a:r>
          </a:p>
        </p:txBody>
      </p:sp>
      <p:sp>
        <p:nvSpPr>
          <p:cNvPr id="438" name="PekaProj0Cost"/>
          <p:cNvSpPr txBox="1"/>
          <p:nvPr/>
        </p:nvSpPr>
        <p:spPr>
          <a:xfrm>
            <a:off x="2600000" y="8575000"/>
            <a:ext cx="9025000" cy="45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2200" b="1" dirty="0">
                <a:solidFill>
                  <a:srgbClr val="95C11F"/>
                </a:solidFill>
                <a:latin typeface="Calibri"/>
                <a:ea typeface="Calibri"/>
                <a:cs typeface="Calibri"/>
              </a:rPr>
              <a:t>π/υ 300 εκ. €</a:t>
            </a:r>
          </a:p>
        </p:txBody>
      </p:sp>
      <p:sp>
        <p:nvSpPr>
          <p:cNvPr id="439" name="PekaProj1Bg"/>
          <p:cNvSpPr/>
          <p:nvPr/>
        </p:nvSpPr>
        <p:spPr>
          <a:xfrm>
            <a:off x="12225000" y="6100000"/>
            <a:ext cx="10775000" cy="3075000"/>
          </a:xfrm>
          <a:prstGeom prst="rect">
            <a:avLst/>
          </a:prstGeom>
          <a:solidFill>
            <a:srgbClr val="FFFFFF"/>
          </a:solidFill>
          <a:ln w="6350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440" name="PekaProj1Bar"/>
          <p:cNvSpPr/>
          <p:nvPr/>
        </p:nvSpPr>
        <p:spPr>
          <a:xfrm>
            <a:off x="12225000" y="6100000"/>
            <a:ext cx="150000" cy="3075000"/>
          </a:xfrm>
          <a:prstGeom prst="rect">
            <a:avLst/>
          </a:prstGeom>
          <a:solidFill>
            <a:srgbClr val="29B2D6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441" name="PekaProj1NumBg"/>
          <p:cNvSpPr/>
          <p:nvPr/>
        </p:nvSpPr>
        <p:spPr>
          <a:xfrm>
            <a:off x="12575000" y="6450000"/>
            <a:ext cx="700000" cy="700000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442" name="PekaProj1Num"/>
          <p:cNvSpPr txBox="1"/>
          <p:nvPr/>
        </p:nvSpPr>
        <p:spPr>
          <a:xfrm>
            <a:off x="12575000" y="6500000"/>
            <a:ext cx="700000" cy="62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02</a:t>
            </a:r>
          </a:p>
        </p:txBody>
      </p:sp>
      <p:sp>
        <p:nvSpPr>
          <p:cNvPr id="443" name="PekaProj1Title"/>
          <p:cNvSpPr txBox="1"/>
          <p:nvPr/>
        </p:nvSpPr>
        <p:spPr>
          <a:xfrm>
            <a:off x="13625000" y="6400000"/>
            <a:ext cx="9025000" cy="11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5000"/>
              </a:lnSpc>
            </a:pPr>
            <a:r>
              <a:rPr lang="el-GR" sz="22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Διασύνδεση Κρήτης – Αττικής (Φάση ΙΙ)</a:t>
            </a:r>
          </a:p>
        </p:txBody>
      </p:sp>
      <p:sp>
        <p:nvSpPr>
          <p:cNvPr id="444" name="PekaProj1Desc"/>
          <p:cNvSpPr txBox="1"/>
          <p:nvPr/>
        </p:nvSpPr>
        <p:spPr>
          <a:xfrm>
            <a:off x="13625000" y="7500000"/>
            <a:ext cx="9025000" cy="975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10000"/>
              </a:lnSpc>
            </a:pPr>
            <a:r>
              <a:rPr lang="el-GR" sz="20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Ολοκλήρωση της μεγαλύτερης επένδυσης μεταφοράς ηλ. ενέργειας · τερματισμός ηλ. απομόνωσης Κρήτης</a:t>
            </a:r>
          </a:p>
        </p:txBody>
      </p:sp>
      <p:sp>
        <p:nvSpPr>
          <p:cNvPr id="445" name="PekaProj1Cost"/>
          <p:cNvSpPr txBox="1"/>
          <p:nvPr/>
        </p:nvSpPr>
        <p:spPr>
          <a:xfrm>
            <a:off x="13625000" y="8575000"/>
            <a:ext cx="9025000" cy="45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2200" b="1" dirty="0">
                <a:solidFill>
                  <a:srgbClr val="95C11F"/>
                </a:solidFill>
                <a:latin typeface="Calibri"/>
                <a:ea typeface="Calibri"/>
                <a:cs typeface="Calibri"/>
              </a:rPr>
              <a:t>ΔΔ 222 εκ. € (Β′ φάση)</a:t>
            </a:r>
          </a:p>
        </p:txBody>
      </p:sp>
      <p:sp>
        <p:nvSpPr>
          <p:cNvPr id="446" name="PekaProj2Bg"/>
          <p:cNvSpPr/>
          <p:nvPr/>
        </p:nvSpPr>
        <p:spPr>
          <a:xfrm>
            <a:off x="1200000" y="9425000"/>
            <a:ext cx="10775000" cy="3075000"/>
          </a:xfrm>
          <a:prstGeom prst="rect">
            <a:avLst/>
          </a:prstGeom>
          <a:solidFill>
            <a:srgbClr val="FFFFFF"/>
          </a:solidFill>
          <a:ln w="6350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447" name="PekaProj2Bar"/>
          <p:cNvSpPr/>
          <p:nvPr/>
        </p:nvSpPr>
        <p:spPr>
          <a:xfrm>
            <a:off x="1200000" y="9425000"/>
            <a:ext cx="150000" cy="3075000"/>
          </a:xfrm>
          <a:prstGeom prst="rect">
            <a:avLst/>
          </a:prstGeom>
          <a:solidFill>
            <a:srgbClr val="29B2D6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448" name="PekaProj2NumBg"/>
          <p:cNvSpPr/>
          <p:nvPr/>
        </p:nvSpPr>
        <p:spPr>
          <a:xfrm>
            <a:off x="1550000" y="9775000"/>
            <a:ext cx="700000" cy="700000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449" name="PekaProj2Num"/>
          <p:cNvSpPr txBox="1"/>
          <p:nvPr/>
        </p:nvSpPr>
        <p:spPr>
          <a:xfrm>
            <a:off x="1550000" y="9825000"/>
            <a:ext cx="700000" cy="62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03</a:t>
            </a:r>
          </a:p>
        </p:txBody>
      </p:sp>
      <p:sp>
        <p:nvSpPr>
          <p:cNvPr id="450" name="PekaProj2Title"/>
          <p:cNvSpPr txBox="1"/>
          <p:nvPr/>
        </p:nvSpPr>
        <p:spPr>
          <a:xfrm>
            <a:off x="2600000" y="9725000"/>
            <a:ext cx="9025000" cy="11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5000"/>
              </a:lnSpc>
            </a:pPr>
            <a:r>
              <a:rPr lang="el-GR" sz="22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Αντιπλημμυρική θωράκιση</a:t>
            </a:r>
          </a:p>
        </p:txBody>
      </p:sp>
      <p:sp>
        <p:nvSpPr>
          <p:cNvPr id="451" name="PekaProj2Desc"/>
          <p:cNvSpPr txBox="1"/>
          <p:nvPr/>
        </p:nvSpPr>
        <p:spPr>
          <a:xfrm>
            <a:off x="2600000" y="10825000"/>
            <a:ext cx="9025000" cy="975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10000"/>
              </a:lnSpc>
            </a:pPr>
            <a:r>
              <a:rPr lang="el-GR" sz="20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20 εντάξεις π/υ 461,8 εκ € · έργα σε Αττική, Εύβοια, Πελοπόννησο, Κ. Μακεδονία, Κρήτη</a:t>
            </a:r>
          </a:p>
        </p:txBody>
      </p:sp>
      <p:sp>
        <p:nvSpPr>
          <p:cNvPr id="452" name="PekaProj2Cost"/>
          <p:cNvSpPr txBox="1"/>
          <p:nvPr/>
        </p:nvSpPr>
        <p:spPr>
          <a:xfrm>
            <a:off x="2600000" y="11900000"/>
            <a:ext cx="9025000" cy="45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2200" b="1" dirty="0">
                <a:solidFill>
                  <a:srgbClr val="95C11F"/>
                </a:solidFill>
                <a:latin typeface="Calibri"/>
                <a:ea typeface="Calibri"/>
                <a:cs typeface="Calibri"/>
              </a:rPr>
              <a:t>π/υ 170 εκ. € (πρόγραμμα)</a:t>
            </a:r>
          </a:p>
        </p:txBody>
      </p:sp>
      <p:sp>
        <p:nvSpPr>
          <p:cNvPr id="453" name="PekaProj3Bg"/>
          <p:cNvSpPr/>
          <p:nvPr/>
        </p:nvSpPr>
        <p:spPr>
          <a:xfrm>
            <a:off x="12225000" y="9425000"/>
            <a:ext cx="10775000" cy="30750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454" name="PekaProj3Bar"/>
          <p:cNvSpPr/>
          <p:nvPr/>
        </p:nvSpPr>
        <p:spPr>
          <a:xfrm>
            <a:off x="12225000" y="9425000"/>
            <a:ext cx="150000" cy="3075000"/>
          </a:xfrm>
          <a:prstGeom prst="rect">
            <a:avLst/>
          </a:prstGeom>
          <a:solidFill>
            <a:srgbClr val="29B2D6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455" name="PekaProj3NumBg"/>
          <p:cNvSpPr/>
          <p:nvPr/>
        </p:nvSpPr>
        <p:spPr>
          <a:xfrm>
            <a:off x="12575000" y="9775000"/>
            <a:ext cx="700000" cy="700000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456" name="PekaProj3Num"/>
          <p:cNvSpPr txBox="1"/>
          <p:nvPr/>
        </p:nvSpPr>
        <p:spPr>
          <a:xfrm>
            <a:off x="12575000" y="9825000"/>
            <a:ext cx="700000" cy="62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04</a:t>
            </a:r>
          </a:p>
        </p:txBody>
      </p:sp>
      <p:sp>
        <p:nvSpPr>
          <p:cNvPr id="457" name="PekaProj3Title"/>
          <p:cNvSpPr txBox="1"/>
          <p:nvPr/>
        </p:nvSpPr>
        <p:spPr>
          <a:xfrm>
            <a:off x="13625000" y="9725000"/>
            <a:ext cx="9025000" cy="11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5000"/>
              </a:lnSpc>
            </a:pPr>
            <a:r>
              <a:rPr lang="el-GR" sz="22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Ανάπλαση Φαληρικού Όρμου «ΑΕΝΑΟΝ» (Β′ Φάση)</a:t>
            </a:r>
          </a:p>
        </p:txBody>
      </p:sp>
      <p:sp>
        <p:nvSpPr>
          <p:cNvPr id="458" name="PekaProj3Desc"/>
          <p:cNvSpPr txBox="1"/>
          <p:nvPr/>
        </p:nvSpPr>
        <p:spPr>
          <a:xfrm>
            <a:off x="13625000" y="10825000"/>
            <a:ext cx="9025000" cy="975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10000"/>
              </a:lnSpc>
            </a:pPr>
            <a:r>
              <a:rPr lang="el-GR" sz="20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Μητροπολιτικό Πάρκο 600 στρεμμάτων · έργα ανωδομής, περιβάλλοντος χώρου, λιμενικά</a:t>
            </a:r>
          </a:p>
        </p:txBody>
      </p:sp>
      <p:sp>
        <p:nvSpPr>
          <p:cNvPr id="459" name="PekaProj3Cost"/>
          <p:cNvSpPr txBox="1"/>
          <p:nvPr/>
        </p:nvSpPr>
        <p:spPr>
          <a:xfrm>
            <a:off x="13625000" y="11900000"/>
            <a:ext cx="9025000" cy="45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2200" b="1" dirty="0">
                <a:solidFill>
                  <a:srgbClr val="95C11F"/>
                </a:solidFill>
                <a:latin typeface="Calibri"/>
                <a:ea typeface="Calibri"/>
                <a:cs typeface="Calibri"/>
              </a:rPr>
              <a:t>συνολικό π/υ 473 εκ. €</a:t>
            </a:r>
          </a:p>
        </p:txBody>
      </p:sp>
      <p:sp>
        <p:nvSpPr>
          <p:cNvPr id="9990" name="DateFooter"/>
          <p:cNvSpPr txBox="1"/>
          <p:nvPr/>
        </p:nvSpPr>
        <p:spPr>
          <a:xfrm>
            <a:off x="18500000" y="13100000"/>
            <a:ext cx="5000000" cy="4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l-GR" sz="1500" b="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Στοιχεία ΟΠΣ: 17/04/2026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MetaTitle"/>
          <p:cNvSpPr txBox="1"/>
          <p:nvPr/>
        </p:nvSpPr>
        <p:spPr>
          <a:xfrm>
            <a:off x="1200000" y="600000"/>
            <a:ext cx="21800000" cy="11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  <a:spcAft>
                <a:spcPts val="50"/>
              </a:spcAft>
            </a:pPr>
            <a:r>
              <a:rPr lang="el-GR" sz="38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Πρόγραμμα «Μεταφορές» 2021–2027</a:t>
            </a:r>
          </a:p>
        </p:txBody>
      </p:sp>
      <p:sp>
        <p:nvSpPr>
          <p:cNvPr id="501" name="MetaSubtitle"/>
          <p:cNvSpPr txBox="1"/>
          <p:nvPr/>
        </p:nvSpPr>
        <p:spPr>
          <a:xfrm>
            <a:off x="1200000" y="1350000"/>
            <a:ext cx="21800000" cy="6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24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Σιδηρόδρομος, Μετρό, οδικοί άξονες, λιμενικές υποδομές</a:t>
            </a:r>
          </a:p>
        </p:txBody>
      </p:sp>
      <p:sp>
        <p:nvSpPr>
          <p:cNvPr id="502" name="MetaTitleLine"/>
          <p:cNvSpPr/>
          <p:nvPr/>
        </p:nvSpPr>
        <p:spPr>
          <a:xfrm>
            <a:off x="1200000" y="2050000"/>
            <a:ext cx="3500000" cy="45000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503" name="MetaKpi0Bg"/>
          <p:cNvSpPr/>
          <p:nvPr/>
        </p:nvSpPr>
        <p:spPr>
          <a:xfrm>
            <a:off x="1200000" y="2400000"/>
            <a:ext cx="3508333" cy="2700000"/>
          </a:xfrm>
          <a:prstGeom prst="rect">
            <a:avLst/>
          </a:prstGeom>
          <a:solidFill>
            <a:srgbClr val="F7F9FB"/>
          </a:solidFill>
          <a:ln w="6350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504" name="MetaKpi0Bar"/>
          <p:cNvSpPr/>
          <p:nvPr/>
        </p:nvSpPr>
        <p:spPr>
          <a:xfrm>
            <a:off x="1200000" y="2400000"/>
            <a:ext cx="3508333" cy="100000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505" name="MetaKpi0Lbl"/>
          <p:cNvSpPr txBox="1"/>
          <p:nvPr/>
        </p:nvSpPr>
        <p:spPr>
          <a:xfrm>
            <a:off x="1350000" y="2600000"/>
            <a:ext cx="3208333" cy="7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5000"/>
              </a:lnSpc>
            </a:pPr>
            <a:r>
              <a:rPr lang="el-GR" sz="1800" b="1" dirty="0">
                <a:solidFill>
                  <a:srgbClr val="595959"/>
                </a:solidFill>
                <a:latin typeface="Calibri"/>
                <a:ea typeface="Calibri"/>
                <a:cs typeface="Calibri"/>
              </a:rPr>
              <a:t>Δημ. Χρημ/τηση</a:t>
            </a:r>
          </a:p>
        </p:txBody>
      </p:sp>
      <p:sp>
        <p:nvSpPr>
          <p:cNvPr id="506" name="MetaKpi0Val"/>
          <p:cNvSpPr txBox="1"/>
          <p:nvPr/>
        </p:nvSpPr>
        <p:spPr>
          <a:xfrm>
            <a:off x="1200000" y="3300000"/>
            <a:ext cx="3508333" cy="11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36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2,18 </a:t>
            </a:r>
            <a:r>
              <a:rPr lang="el-GR" sz="3600" b="1" dirty="0">
                <a:solidFill>
                  <a:srgbClr val="003B6F"/>
                </a:solidFill>
                <a:ea typeface="Calibri"/>
                <a:cs typeface="Calibri"/>
              </a:rPr>
              <a:t>δισ. €</a:t>
            </a:r>
            <a:endParaRPr lang="el-GR" sz="3600" b="1" dirty="0">
              <a:solidFill>
                <a:srgbClr val="003B6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07" name="MetaKpi1Bg"/>
          <p:cNvSpPr/>
          <p:nvPr/>
        </p:nvSpPr>
        <p:spPr>
          <a:xfrm>
            <a:off x="4858333" y="2400000"/>
            <a:ext cx="3508333" cy="2700000"/>
          </a:xfrm>
          <a:prstGeom prst="rect">
            <a:avLst/>
          </a:prstGeom>
          <a:solidFill>
            <a:srgbClr val="F7F9FB"/>
          </a:solidFill>
          <a:ln w="6350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508" name="MetaKpi1Bar"/>
          <p:cNvSpPr/>
          <p:nvPr/>
        </p:nvSpPr>
        <p:spPr>
          <a:xfrm>
            <a:off x="4858333" y="2400000"/>
            <a:ext cx="3508333" cy="100000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509" name="MetaKpi1Lbl"/>
          <p:cNvSpPr txBox="1"/>
          <p:nvPr/>
        </p:nvSpPr>
        <p:spPr>
          <a:xfrm>
            <a:off x="5008333" y="2600000"/>
            <a:ext cx="3208333" cy="7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5000"/>
              </a:lnSpc>
            </a:pPr>
            <a:r>
              <a:rPr lang="el-GR" sz="1800" b="1" dirty="0">
                <a:solidFill>
                  <a:srgbClr val="595959"/>
                </a:solidFill>
                <a:latin typeface="Calibri"/>
                <a:ea typeface="Calibri"/>
                <a:cs typeface="Calibri"/>
              </a:rPr>
              <a:t>Ενωσ. Χρημ/τηση</a:t>
            </a:r>
          </a:p>
        </p:txBody>
      </p:sp>
      <p:sp>
        <p:nvSpPr>
          <p:cNvPr id="510" name="MetaKpi1Val"/>
          <p:cNvSpPr txBox="1"/>
          <p:nvPr/>
        </p:nvSpPr>
        <p:spPr>
          <a:xfrm>
            <a:off x="4858333" y="3300000"/>
            <a:ext cx="3508333" cy="11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36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1,85 </a:t>
            </a:r>
            <a:r>
              <a:rPr lang="el-GR" sz="3600" b="1" dirty="0">
                <a:solidFill>
                  <a:srgbClr val="003B6F"/>
                </a:solidFill>
                <a:ea typeface="Calibri"/>
                <a:cs typeface="Calibri"/>
              </a:rPr>
              <a:t>δισ. €</a:t>
            </a:r>
            <a:endParaRPr lang="el-GR" sz="3600" b="1" dirty="0">
              <a:solidFill>
                <a:srgbClr val="003B6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11" name="MetaKpi2Bg"/>
          <p:cNvSpPr/>
          <p:nvPr/>
        </p:nvSpPr>
        <p:spPr>
          <a:xfrm>
            <a:off x="8516666" y="2400000"/>
            <a:ext cx="3508333" cy="2700000"/>
          </a:xfrm>
          <a:prstGeom prst="rect">
            <a:avLst/>
          </a:prstGeom>
          <a:solidFill>
            <a:srgbClr val="F7F9FB"/>
          </a:solidFill>
          <a:ln w="6350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512" name="MetaKpi2Bar"/>
          <p:cNvSpPr/>
          <p:nvPr/>
        </p:nvSpPr>
        <p:spPr>
          <a:xfrm>
            <a:off x="8516666" y="2400000"/>
            <a:ext cx="3508333" cy="100000"/>
          </a:xfrm>
          <a:prstGeom prst="rect">
            <a:avLst/>
          </a:prstGeom>
          <a:solidFill>
            <a:srgbClr val="29B2D6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513" name="MetaKpi2Lbl"/>
          <p:cNvSpPr txBox="1"/>
          <p:nvPr/>
        </p:nvSpPr>
        <p:spPr>
          <a:xfrm>
            <a:off x="8666666" y="2600000"/>
            <a:ext cx="3208333" cy="7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5000"/>
              </a:lnSpc>
            </a:pPr>
            <a:r>
              <a:rPr lang="el-GR" sz="1800" b="1" dirty="0">
                <a:solidFill>
                  <a:srgbClr val="595959"/>
                </a:solidFill>
                <a:latin typeface="Calibri"/>
                <a:ea typeface="Calibri"/>
                <a:cs typeface="Calibri"/>
              </a:rPr>
              <a:t>Προσκλήσεις</a:t>
            </a:r>
          </a:p>
        </p:txBody>
      </p:sp>
      <p:sp>
        <p:nvSpPr>
          <p:cNvPr id="514" name="MetaKpi2Val"/>
          <p:cNvSpPr txBox="1"/>
          <p:nvPr/>
        </p:nvSpPr>
        <p:spPr>
          <a:xfrm>
            <a:off x="8516666" y="3300000"/>
            <a:ext cx="3508333" cy="11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36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1,30 </a:t>
            </a:r>
            <a:r>
              <a:rPr lang="el-GR" sz="3600" b="1" dirty="0">
                <a:solidFill>
                  <a:srgbClr val="003B6F"/>
                </a:solidFill>
                <a:ea typeface="Calibri"/>
                <a:cs typeface="Calibri"/>
              </a:rPr>
              <a:t>δισ. €</a:t>
            </a:r>
            <a:endParaRPr lang="el-GR" sz="3600" b="1" dirty="0">
              <a:solidFill>
                <a:srgbClr val="003B6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15" name="MetaKpi2Pct"/>
          <p:cNvSpPr txBox="1"/>
          <p:nvPr/>
        </p:nvSpPr>
        <p:spPr>
          <a:xfrm>
            <a:off x="8516666" y="4450000"/>
            <a:ext cx="3508333" cy="5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2300" b="1" dirty="0">
                <a:solidFill>
                  <a:srgbClr val="29B2D6"/>
                </a:solidFill>
                <a:latin typeface="Calibri"/>
                <a:ea typeface="Calibri"/>
                <a:cs typeface="Calibri"/>
              </a:rPr>
              <a:t>60%</a:t>
            </a:r>
          </a:p>
        </p:txBody>
      </p:sp>
      <p:sp>
        <p:nvSpPr>
          <p:cNvPr id="516" name="MetaKpi3Bg"/>
          <p:cNvSpPr/>
          <p:nvPr/>
        </p:nvSpPr>
        <p:spPr>
          <a:xfrm>
            <a:off x="12174999" y="2400000"/>
            <a:ext cx="3508333" cy="2700000"/>
          </a:xfrm>
          <a:prstGeom prst="rect">
            <a:avLst/>
          </a:prstGeom>
          <a:solidFill>
            <a:srgbClr val="F7F9FB"/>
          </a:solidFill>
          <a:ln w="6350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517" name="MetaKpi3Bar"/>
          <p:cNvSpPr/>
          <p:nvPr/>
        </p:nvSpPr>
        <p:spPr>
          <a:xfrm>
            <a:off x="12174999" y="2400000"/>
            <a:ext cx="3508333" cy="100000"/>
          </a:xfrm>
          <a:prstGeom prst="rect">
            <a:avLst/>
          </a:prstGeom>
          <a:solidFill>
            <a:srgbClr val="29B2D6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518" name="MetaKpi3Lbl"/>
          <p:cNvSpPr txBox="1"/>
          <p:nvPr/>
        </p:nvSpPr>
        <p:spPr>
          <a:xfrm>
            <a:off x="12324999" y="2600000"/>
            <a:ext cx="3208333" cy="7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5000"/>
              </a:lnSpc>
            </a:pPr>
            <a:r>
              <a:rPr lang="el-GR" sz="1800" b="1" dirty="0">
                <a:solidFill>
                  <a:srgbClr val="595959"/>
                </a:solidFill>
                <a:latin typeface="Calibri"/>
                <a:ea typeface="Calibri"/>
                <a:cs typeface="Calibri"/>
              </a:rPr>
              <a:t>Εντάξεις</a:t>
            </a:r>
          </a:p>
        </p:txBody>
      </p:sp>
      <p:sp>
        <p:nvSpPr>
          <p:cNvPr id="519" name="MetaKpi3Val"/>
          <p:cNvSpPr txBox="1"/>
          <p:nvPr/>
        </p:nvSpPr>
        <p:spPr>
          <a:xfrm>
            <a:off x="12174999" y="3300000"/>
            <a:ext cx="3508333" cy="11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36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2,59 </a:t>
            </a:r>
            <a:r>
              <a:rPr lang="el-GR" sz="3600" b="1" dirty="0">
                <a:solidFill>
                  <a:srgbClr val="003B6F"/>
                </a:solidFill>
                <a:ea typeface="Calibri"/>
                <a:cs typeface="Calibri"/>
              </a:rPr>
              <a:t>δισ. €</a:t>
            </a:r>
            <a:endParaRPr lang="el-GR" sz="3600" b="1" dirty="0">
              <a:solidFill>
                <a:srgbClr val="003B6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20" name="MetaKpi3Pct"/>
          <p:cNvSpPr txBox="1"/>
          <p:nvPr/>
        </p:nvSpPr>
        <p:spPr>
          <a:xfrm>
            <a:off x="12174999" y="4450000"/>
            <a:ext cx="3508333" cy="5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2300" b="1" dirty="0">
                <a:solidFill>
                  <a:srgbClr val="29B2D6"/>
                </a:solidFill>
                <a:latin typeface="Calibri"/>
                <a:ea typeface="Calibri"/>
                <a:cs typeface="Calibri"/>
              </a:rPr>
              <a:t>118%</a:t>
            </a:r>
          </a:p>
        </p:txBody>
      </p:sp>
      <p:sp>
        <p:nvSpPr>
          <p:cNvPr id="521" name="MetaKpi4Bg"/>
          <p:cNvSpPr/>
          <p:nvPr/>
        </p:nvSpPr>
        <p:spPr>
          <a:xfrm>
            <a:off x="15833332" y="2400000"/>
            <a:ext cx="3508333" cy="2700000"/>
          </a:xfrm>
          <a:prstGeom prst="rect">
            <a:avLst/>
          </a:prstGeom>
          <a:solidFill>
            <a:srgbClr val="F7F9FB"/>
          </a:solidFill>
          <a:ln w="6350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522" name="MetaKpi4Bar"/>
          <p:cNvSpPr/>
          <p:nvPr/>
        </p:nvSpPr>
        <p:spPr>
          <a:xfrm>
            <a:off x="15833332" y="2400000"/>
            <a:ext cx="3508333" cy="100000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523" name="MetaKpi4Lbl"/>
          <p:cNvSpPr txBox="1"/>
          <p:nvPr/>
        </p:nvSpPr>
        <p:spPr>
          <a:xfrm>
            <a:off x="15983332" y="2600000"/>
            <a:ext cx="3208333" cy="7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5000"/>
              </a:lnSpc>
            </a:pPr>
            <a:r>
              <a:rPr lang="el-GR" sz="1800" b="1" dirty="0">
                <a:solidFill>
                  <a:srgbClr val="595959"/>
                </a:solidFill>
                <a:latin typeface="Calibri"/>
                <a:ea typeface="Calibri"/>
                <a:cs typeface="Calibri"/>
              </a:rPr>
              <a:t>Νομ. Δεσμεύσεις</a:t>
            </a:r>
          </a:p>
        </p:txBody>
      </p:sp>
      <p:sp>
        <p:nvSpPr>
          <p:cNvPr id="524" name="MetaKpi4Val"/>
          <p:cNvSpPr txBox="1"/>
          <p:nvPr/>
        </p:nvSpPr>
        <p:spPr>
          <a:xfrm>
            <a:off x="15833332" y="3300000"/>
            <a:ext cx="3508333" cy="11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36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2,37 </a:t>
            </a:r>
            <a:r>
              <a:rPr lang="el-GR" sz="3600" b="1" dirty="0">
                <a:solidFill>
                  <a:srgbClr val="003B6F"/>
                </a:solidFill>
                <a:ea typeface="Calibri"/>
                <a:cs typeface="Calibri"/>
              </a:rPr>
              <a:t>δισ. €</a:t>
            </a:r>
            <a:endParaRPr lang="el-GR" sz="3600" b="1" dirty="0">
              <a:solidFill>
                <a:srgbClr val="003B6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25" name="MetaKpi4Pct"/>
          <p:cNvSpPr txBox="1"/>
          <p:nvPr/>
        </p:nvSpPr>
        <p:spPr>
          <a:xfrm>
            <a:off x="15833332" y="4450000"/>
            <a:ext cx="3508333" cy="5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2300" b="1" dirty="0">
                <a:solidFill>
                  <a:srgbClr val="95C11F"/>
                </a:solidFill>
                <a:latin typeface="Calibri"/>
                <a:ea typeface="Calibri"/>
                <a:cs typeface="Calibri"/>
              </a:rPr>
              <a:t>109%</a:t>
            </a:r>
          </a:p>
        </p:txBody>
      </p:sp>
      <p:sp>
        <p:nvSpPr>
          <p:cNvPr id="526" name="MetaKpi5Bg"/>
          <p:cNvSpPr/>
          <p:nvPr/>
        </p:nvSpPr>
        <p:spPr>
          <a:xfrm>
            <a:off x="19491665" y="2400000"/>
            <a:ext cx="3508333" cy="2700000"/>
          </a:xfrm>
          <a:prstGeom prst="rect">
            <a:avLst/>
          </a:prstGeom>
          <a:solidFill>
            <a:srgbClr val="F7F9FB"/>
          </a:solidFill>
          <a:ln w="6350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527" name="MetaKpi5Bar"/>
          <p:cNvSpPr/>
          <p:nvPr/>
        </p:nvSpPr>
        <p:spPr>
          <a:xfrm>
            <a:off x="19491665" y="2400000"/>
            <a:ext cx="3508333" cy="100000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528" name="MetaKpi5Lbl"/>
          <p:cNvSpPr txBox="1"/>
          <p:nvPr/>
        </p:nvSpPr>
        <p:spPr>
          <a:xfrm>
            <a:off x="19641665" y="2600000"/>
            <a:ext cx="3208333" cy="7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5000"/>
              </a:lnSpc>
            </a:pPr>
            <a:r>
              <a:rPr lang="el-GR" sz="1800" b="1" dirty="0">
                <a:solidFill>
                  <a:srgbClr val="595959"/>
                </a:solidFill>
                <a:latin typeface="Calibri"/>
                <a:ea typeface="Calibri"/>
                <a:cs typeface="Calibri"/>
              </a:rPr>
              <a:t>Δαπάνες</a:t>
            </a:r>
          </a:p>
        </p:txBody>
      </p:sp>
      <p:sp>
        <p:nvSpPr>
          <p:cNvPr id="529" name="MetaKpi5Val"/>
          <p:cNvSpPr txBox="1"/>
          <p:nvPr/>
        </p:nvSpPr>
        <p:spPr>
          <a:xfrm>
            <a:off x="19491665" y="3300000"/>
            <a:ext cx="3508333" cy="11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36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605 εκ. €</a:t>
            </a:r>
          </a:p>
        </p:txBody>
      </p:sp>
      <p:sp>
        <p:nvSpPr>
          <p:cNvPr id="530" name="MetaKpi5Pct"/>
          <p:cNvSpPr txBox="1"/>
          <p:nvPr/>
        </p:nvSpPr>
        <p:spPr>
          <a:xfrm>
            <a:off x="19491665" y="4450000"/>
            <a:ext cx="3508333" cy="5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2300" b="1" dirty="0">
                <a:solidFill>
                  <a:srgbClr val="95C11F"/>
                </a:solidFill>
                <a:latin typeface="Calibri"/>
                <a:ea typeface="Calibri"/>
                <a:cs typeface="Calibri"/>
              </a:rPr>
              <a:t>2</a:t>
            </a:r>
            <a:r>
              <a:rPr lang="en-GB" sz="2300" b="1" dirty="0">
                <a:solidFill>
                  <a:srgbClr val="95C11F"/>
                </a:solidFill>
                <a:latin typeface="Calibri"/>
                <a:ea typeface="Calibri"/>
                <a:cs typeface="Calibri"/>
              </a:rPr>
              <a:t>8</a:t>
            </a:r>
            <a:r>
              <a:rPr lang="el-GR" sz="2300" b="1" dirty="0">
                <a:solidFill>
                  <a:srgbClr val="95C11F"/>
                </a:solidFill>
                <a:latin typeface="Calibri"/>
                <a:ea typeface="Calibri"/>
                <a:cs typeface="Calibri"/>
              </a:rPr>
              <a:t>%</a:t>
            </a:r>
          </a:p>
        </p:txBody>
      </p:sp>
      <p:sp>
        <p:nvSpPr>
          <p:cNvPr id="531" name="MetaProjHeader"/>
          <p:cNvSpPr txBox="1"/>
          <p:nvPr/>
        </p:nvSpPr>
        <p:spPr>
          <a:xfrm>
            <a:off x="1200000" y="5500000"/>
            <a:ext cx="21800000" cy="5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2200" b="1" dirty="0">
                <a:solidFill>
                  <a:srgbClr val="29B2D6"/>
                </a:solidFill>
                <a:latin typeface="Calibri"/>
                <a:ea typeface="Calibri"/>
                <a:cs typeface="Calibri"/>
              </a:rPr>
              <a:t>ΕΜΒΛΗΜΑΤΙΚΕΣ ΔΡΑΣΕΙΣ / ΕΡΓΑ</a:t>
            </a:r>
          </a:p>
        </p:txBody>
      </p:sp>
      <p:sp>
        <p:nvSpPr>
          <p:cNvPr id="532" name="MetaProj0Bg"/>
          <p:cNvSpPr/>
          <p:nvPr/>
        </p:nvSpPr>
        <p:spPr>
          <a:xfrm>
            <a:off x="1200000" y="6100000"/>
            <a:ext cx="10775000" cy="3075000"/>
          </a:xfrm>
          <a:prstGeom prst="rect">
            <a:avLst/>
          </a:prstGeom>
          <a:solidFill>
            <a:srgbClr val="FFFFFF"/>
          </a:solidFill>
          <a:ln w="6350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533" name="MetaProj0Bar"/>
          <p:cNvSpPr/>
          <p:nvPr/>
        </p:nvSpPr>
        <p:spPr>
          <a:xfrm>
            <a:off x="1200000" y="6100000"/>
            <a:ext cx="150000" cy="3075000"/>
          </a:xfrm>
          <a:prstGeom prst="rect">
            <a:avLst/>
          </a:prstGeom>
          <a:solidFill>
            <a:srgbClr val="29B2D6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534" name="MetaProj0NumBg"/>
          <p:cNvSpPr/>
          <p:nvPr/>
        </p:nvSpPr>
        <p:spPr>
          <a:xfrm>
            <a:off x="1550000" y="6450000"/>
            <a:ext cx="700000" cy="700000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535" name="MetaProj0Num"/>
          <p:cNvSpPr txBox="1"/>
          <p:nvPr/>
        </p:nvSpPr>
        <p:spPr>
          <a:xfrm>
            <a:off x="1550000" y="6500000"/>
            <a:ext cx="700000" cy="62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01</a:t>
            </a:r>
          </a:p>
        </p:txBody>
      </p:sp>
      <p:sp>
        <p:nvSpPr>
          <p:cNvPr id="536" name="MetaProj0Title"/>
          <p:cNvSpPr txBox="1"/>
          <p:nvPr/>
        </p:nvSpPr>
        <p:spPr>
          <a:xfrm>
            <a:off x="2600000" y="6400000"/>
            <a:ext cx="9025000" cy="11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5000"/>
              </a:lnSpc>
            </a:pPr>
            <a:r>
              <a:rPr lang="el-GR" sz="22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Γραμμή 4 Μετρό Αθήνας (Άλσος Βεΐκου – Γουδή)</a:t>
            </a:r>
          </a:p>
        </p:txBody>
      </p:sp>
      <p:sp>
        <p:nvSpPr>
          <p:cNvPr id="537" name="MetaProj0Desc"/>
          <p:cNvSpPr txBox="1"/>
          <p:nvPr/>
        </p:nvSpPr>
        <p:spPr>
          <a:xfrm>
            <a:off x="2600000" y="7500000"/>
            <a:ext cx="9025000" cy="975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10000"/>
              </a:lnSpc>
            </a:pPr>
            <a:r>
              <a:rPr lang="el-GR" sz="20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Καθοριστική επέκταση του μετρό της πρωτεύουσας</a:t>
            </a:r>
          </a:p>
        </p:txBody>
      </p:sp>
      <p:sp>
        <p:nvSpPr>
          <p:cNvPr id="538" name="MetaProj0Cost"/>
          <p:cNvSpPr txBox="1"/>
          <p:nvPr/>
        </p:nvSpPr>
        <p:spPr>
          <a:xfrm>
            <a:off x="2600000" y="8575000"/>
            <a:ext cx="9025000" cy="45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2200" b="1" dirty="0">
                <a:solidFill>
                  <a:srgbClr val="95C11F"/>
                </a:solidFill>
                <a:latin typeface="Calibri"/>
                <a:ea typeface="Calibri"/>
                <a:cs typeface="Calibri"/>
              </a:rPr>
              <a:t>ΣΔΔ 1.374 εκ €</a:t>
            </a:r>
          </a:p>
        </p:txBody>
      </p:sp>
      <p:sp>
        <p:nvSpPr>
          <p:cNvPr id="539" name="MetaProj1Bg"/>
          <p:cNvSpPr/>
          <p:nvPr/>
        </p:nvSpPr>
        <p:spPr>
          <a:xfrm>
            <a:off x="12225000" y="6100000"/>
            <a:ext cx="10775000" cy="3075000"/>
          </a:xfrm>
          <a:prstGeom prst="rect">
            <a:avLst/>
          </a:prstGeom>
          <a:solidFill>
            <a:srgbClr val="FFFFFF"/>
          </a:solidFill>
          <a:ln w="6350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540" name="MetaProj1Bar"/>
          <p:cNvSpPr/>
          <p:nvPr/>
        </p:nvSpPr>
        <p:spPr>
          <a:xfrm>
            <a:off x="12225000" y="6100000"/>
            <a:ext cx="150000" cy="3075000"/>
          </a:xfrm>
          <a:prstGeom prst="rect">
            <a:avLst/>
          </a:prstGeom>
          <a:solidFill>
            <a:srgbClr val="29B2D6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541" name="MetaProj1NumBg"/>
          <p:cNvSpPr/>
          <p:nvPr/>
        </p:nvSpPr>
        <p:spPr>
          <a:xfrm>
            <a:off x="12575000" y="6450000"/>
            <a:ext cx="700000" cy="700000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542" name="MetaProj1Num"/>
          <p:cNvSpPr txBox="1"/>
          <p:nvPr/>
        </p:nvSpPr>
        <p:spPr>
          <a:xfrm>
            <a:off x="12575000" y="6500000"/>
            <a:ext cx="700000" cy="62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02</a:t>
            </a:r>
          </a:p>
        </p:txBody>
      </p:sp>
      <p:sp>
        <p:nvSpPr>
          <p:cNvPr id="543" name="MetaProj1Title"/>
          <p:cNvSpPr txBox="1"/>
          <p:nvPr/>
        </p:nvSpPr>
        <p:spPr>
          <a:xfrm>
            <a:off x="13625000" y="6400000"/>
            <a:ext cx="9025000" cy="11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5000"/>
              </a:lnSpc>
            </a:pPr>
            <a:r>
              <a:rPr lang="el-GR" sz="22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Οδικό τμήμα Μπράλος – Άμφισσα</a:t>
            </a:r>
          </a:p>
        </p:txBody>
      </p:sp>
      <p:sp>
        <p:nvSpPr>
          <p:cNvPr id="544" name="MetaProj1Desc"/>
          <p:cNvSpPr txBox="1"/>
          <p:nvPr/>
        </p:nvSpPr>
        <p:spPr>
          <a:xfrm>
            <a:off x="13625000" y="7500000"/>
            <a:ext cx="9025000" cy="975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10000"/>
              </a:lnSpc>
            </a:pPr>
            <a:r>
              <a:rPr lang="el-GR" sz="20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Τμήμα του άξονα Λαμία – Ιτέα – Αντίρριο · αναβάθμιση βασικής οδικής διασύνδεσης</a:t>
            </a:r>
          </a:p>
        </p:txBody>
      </p:sp>
      <p:sp>
        <p:nvSpPr>
          <p:cNvPr id="545" name="MetaProj1Cost"/>
          <p:cNvSpPr txBox="1"/>
          <p:nvPr/>
        </p:nvSpPr>
        <p:spPr>
          <a:xfrm>
            <a:off x="13625000" y="8575000"/>
            <a:ext cx="9025000" cy="45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2200" b="1" dirty="0">
                <a:solidFill>
                  <a:srgbClr val="95C11F"/>
                </a:solidFill>
                <a:latin typeface="Calibri"/>
                <a:ea typeface="Calibri"/>
                <a:cs typeface="Calibri"/>
              </a:rPr>
              <a:t>ΣΔΔ 262 εκ €</a:t>
            </a:r>
          </a:p>
        </p:txBody>
      </p:sp>
      <p:sp>
        <p:nvSpPr>
          <p:cNvPr id="546" name="MetaProj2Bg"/>
          <p:cNvSpPr/>
          <p:nvPr/>
        </p:nvSpPr>
        <p:spPr>
          <a:xfrm>
            <a:off x="1200000" y="9425000"/>
            <a:ext cx="10775000" cy="3075000"/>
          </a:xfrm>
          <a:prstGeom prst="rect">
            <a:avLst/>
          </a:prstGeom>
          <a:solidFill>
            <a:srgbClr val="FFFFFF"/>
          </a:solidFill>
          <a:ln w="6350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547" name="MetaProj2Bar"/>
          <p:cNvSpPr/>
          <p:nvPr/>
        </p:nvSpPr>
        <p:spPr>
          <a:xfrm>
            <a:off x="1200000" y="9425000"/>
            <a:ext cx="150000" cy="3075000"/>
          </a:xfrm>
          <a:prstGeom prst="rect">
            <a:avLst/>
          </a:prstGeom>
          <a:solidFill>
            <a:srgbClr val="29B2D6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548" name="MetaProj2NumBg"/>
          <p:cNvSpPr/>
          <p:nvPr/>
        </p:nvSpPr>
        <p:spPr>
          <a:xfrm>
            <a:off x="1550000" y="9775000"/>
            <a:ext cx="700000" cy="700000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549" name="MetaProj2Num"/>
          <p:cNvSpPr txBox="1"/>
          <p:nvPr/>
        </p:nvSpPr>
        <p:spPr>
          <a:xfrm>
            <a:off x="1550000" y="9825000"/>
            <a:ext cx="700000" cy="62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03</a:t>
            </a:r>
          </a:p>
        </p:txBody>
      </p:sp>
      <p:sp>
        <p:nvSpPr>
          <p:cNvPr id="550" name="MetaProj2Title"/>
          <p:cNvSpPr txBox="1"/>
          <p:nvPr/>
        </p:nvSpPr>
        <p:spPr>
          <a:xfrm>
            <a:off x="2600000" y="9725000"/>
            <a:ext cx="9025000" cy="11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5000"/>
              </a:lnSpc>
            </a:pPr>
            <a:r>
              <a:rPr lang="el-GR" sz="22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Παρακάμψεις Χαλκίδας &amp; Ψαχνών</a:t>
            </a:r>
          </a:p>
        </p:txBody>
      </p:sp>
      <p:sp>
        <p:nvSpPr>
          <p:cNvPr id="551" name="MetaProj2Desc"/>
          <p:cNvSpPr txBox="1"/>
          <p:nvPr/>
        </p:nvSpPr>
        <p:spPr>
          <a:xfrm>
            <a:off x="2600000" y="10825000"/>
            <a:ext cx="9025000" cy="975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10000"/>
              </a:lnSpc>
            </a:pPr>
            <a:r>
              <a:rPr lang="el-GR" sz="20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Αποσυμφόρηση οδικού δικτύου Εύβοιας · βελτίωση οδικής ασφάλειας</a:t>
            </a:r>
          </a:p>
        </p:txBody>
      </p:sp>
      <p:sp>
        <p:nvSpPr>
          <p:cNvPr id="552" name="MetaProj2Cost"/>
          <p:cNvSpPr txBox="1"/>
          <p:nvPr/>
        </p:nvSpPr>
        <p:spPr>
          <a:xfrm>
            <a:off x="2600000" y="11900000"/>
            <a:ext cx="9025000" cy="45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2200" b="1" dirty="0">
                <a:solidFill>
                  <a:srgbClr val="95C11F"/>
                </a:solidFill>
                <a:latin typeface="Calibri"/>
                <a:ea typeface="Calibri"/>
                <a:cs typeface="Calibri"/>
              </a:rPr>
              <a:t>ΣΔΔ 231 εκ €</a:t>
            </a:r>
          </a:p>
        </p:txBody>
      </p:sp>
      <p:sp>
        <p:nvSpPr>
          <p:cNvPr id="553" name="MetaProj3Bg"/>
          <p:cNvSpPr/>
          <p:nvPr/>
        </p:nvSpPr>
        <p:spPr>
          <a:xfrm>
            <a:off x="12225000" y="9425000"/>
            <a:ext cx="10775000" cy="30750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554" name="MetaProj3Bar"/>
          <p:cNvSpPr/>
          <p:nvPr/>
        </p:nvSpPr>
        <p:spPr>
          <a:xfrm>
            <a:off x="12225000" y="9425000"/>
            <a:ext cx="150000" cy="3075000"/>
          </a:xfrm>
          <a:prstGeom prst="rect">
            <a:avLst/>
          </a:prstGeom>
          <a:solidFill>
            <a:srgbClr val="29B2D6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555" name="MetaProj3NumBg"/>
          <p:cNvSpPr/>
          <p:nvPr/>
        </p:nvSpPr>
        <p:spPr>
          <a:xfrm>
            <a:off x="12575000" y="9775000"/>
            <a:ext cx="700000" cy="700000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556" name="MetaProj3Num"/>
          <p:cNvSpPr txBox="1"/>
          <p:nvPr/>
        </p:nvSpPr>
        <p:spPr>
          <a:xfrm>
            <a:off x="12575000" y="9825000"/>
            <a:ext cx="700000" cy="62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04</a:t>
            </a:r>
          </a:p>
        </p:txBody>
      </p:sp>
      <p:sp>
        <p:nvSpPr>
          <p:cNvPr id="557" name="MetaProj3Title"/>
          <p:cNvSpPr txBox="1"/>
          <p:nvPr/>
        </p:nvSpPr>
        <p:spPr>
          <a:xfrm>
            <a:off x="13625000" y="9725000"/>
            <a:ext cx="9025000" cy="11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5000"/>
              </a:lnSpc>
            </a:pPr>
            <a:r>
              <a:rPr lang="el-GR" sz="22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Ηλεκτροκίνηση Κιάτο – Ροδοδάφνη (Β′ Φάση)</a:t>
            </a:r>
          </a:p>
        </p:txBody>
      </p:sp>
      <p:sp>
        <p:nvSpPr>
          <p:cNvPr id="558" name="MetaProj3Desc"/>
          <p:cNvSpPr txBox="1"/>
          <p:nvPr/>
        </p:nvSpPr>
        <p:spPr>
          <a:xfrm>
            <a:off x="13625000" y="10825000"/>
            <a:ext cx="9025000" cy="975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10000"/>
              </a:lnSpc>
            </a:pPr>
            <a:r>
              <a:rPr lang="el-GR" sz="20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Ολοκλήρωση ηλεκτροκίνησης νέας διπλής σιδηροδρομικής γραμμής</a:t>
            </a:r>
          </a:p>
        </p:txBody>
      </p:sp>
      <p:sp>
        <p:nvSpPr>
          <p:cNvPr id="559" name="MetaProj3Cost"/>
          <p:cNvSpPr txBox="1"/>
          <p:nvPr/>
        </p:nvSpPr>
        <p:spPr>
          <a:xfrm>
            <a:off x="13625000" y="11900000"/>
            <a:ext cx="9025000" cy="45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2200" b="1" dirty="0">
                <a:solidFill>
                  <a:srgbClr val="95C11F"/>
                </a:solidFill>
                <a:latin typeface="Calibri"/>
                <a:ea typeface="Calibri"/>
                <a:cs typeface="Calibri"/>
              </a:rPr>
              <a:t>ΣΔΔ 59 εκ €</a:t>
            </a:r>
          </a:p>
        </p:txBody>
      </p:sp>
      <p:sp>
        <p:nvSpPr>
          <p:cNvPr id="9990" name="DateFooter"/>
          <p:cNvSpPr txBox="1"/>
          <p:nvPr/>
        </p:nvSpPr>
        <p:spPr>
          <a:xfrm>
            <a:off x="18500000" y="13100000"/>
            <a:ext cx="5000000" cy="4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l-GR" sz="1500" b="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Στοιχεία ΟΠΣ: 17/04/2026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PolproTitle"/>
          <p:cNvSpPr txBox="1"/>
          <p:nvPr/>
        </p:nvSpPr>
        <p:spPr>
          <a:xfrm>
            <a:off x="1200000" y="600000"/>
            <a:ext cx="21800000" cy="11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  <a:spcAft>
                <a:spcPts val="50"/>
              </a:spcAft>
            </a:pPr>
            <a:r>
              <a:rPr lang="el-GR" sz="38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Πρόγραμμα «Πολιτική Προστασία» 2021–2027</a:t>
            </a:r>
          </a:p>
        </p:txBody>
      </p:sp>
      <p:sp>
        <p:nvSpPr>
          <p:cNvPr id="601" name="PolproSubtitle"/>
          <p:cNvSpPr txBox="1"/>
          <p:nvPr/>
        </p:nvSpPr>
        <p:spPr>
          <a:xfrm>
            <a:off x="1200000" y="1350000"/>
            <a:ext cx="21800000" cy="6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24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Ενίσχυση </a:t>
            </a:r>
            <a:r>
              <a:rPr lang="el-GR" sz="2400" dirty="0">
                <a:solidFill>
                  <a:srgbClr val="595959"/>
                </a:solidFill>
                <a:latin typeface="Calibri Light"/>
                <a:cs typeface="Calibri Light"/>
              </a:rPr>
              <a:t>εναέριου, χερσαίου και πλωτού στόλου, ψηφιακά συστήματα, αναβάθμιση δεξιοτήτων</a:t>
            </a:r>
          </a:p>
        </p:txBody>
      </p:sp>
      <p:sp>
        <p:nvSpPr>
          <p:cNvPr id="602" name="PolproTitleLine"/>
          <p:cNvSpPr/>
          <p:nvPr/>
        </p:nvSpPr>
        <p:spPr>
          <a:xfrm>
            <a:off x="1200000" y="2050000"/>
            <a:ext cx="3500000" cy="45000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603" name="PolproKpi0Bg"/>
          <p:cNvSpPr/>
          <p:nvPr/>
        </p:nvSpPr>
        <p:spPr>
          <a:xfrm>
            <a:off x="1200000" y="2400000"/>
            <a:ext cx="3508333" cy="2700000"/>
          </a:xfrm>
          <a:prstGeom prst="rect">
            <a:avLst/>
          </a:prstGeom>
          <a:solidFill>
            <a:srgbClr val="F7F9FB"/>
          </a:solidFill>
          <a:ln w="6350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604" name="PolproKpi0Bar"/>
          <p:cNvSpPr/>
          <p:nvPr/>
        </p:nvSpPr>
        <p:spPr>
          <a:xfrm>
            <a:off x="1200000" y="2400000"/>
            <a:ext cx="3508333" cy="100000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605" name="PolproKpi0Lbl"/>
          <p:cNvSpPr txBox="1"/>
          <p:nvPr/>
        </p:nvSpPr>
        <p:spPr>
          <a:xfrm>
            <a:off x="1350000" y="2600000"/>
            <a:ext cx="3208333" cy="7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5000"/>
              </a:lnSpc>
            </a:pPr>
            <a:r>
              <a:rPr lang="el-GR" sz="1800" b="1" dirty="0">
                <a:solidFill>
                  <a:srgbClr val="595959"/>
                </a:solidFill>
                <a:latin typeface="Calibri"/>
                <a:ea typeface="Calibri"/>
                <a:cs typeface="Calibri"/>
              </a:rPr>
              <a:t>Δημ. Χρημ/τηση</a:t>
            </a:r>
          </a:p>
        </p:txBody>
      </p:sp>
      <p:sp>
        <p:nvSpPr>
          <p:cNvPr id="606" name="PolproKpi0Val"/>
          <p:cNvSpPr txBox="1"/>
          <p:nvPr/>
        </p:nvSpPr>
        <p:spPr>
          <a:xfrm>
            <a:off x="1200000" y="3300000"/>
            <a:ext cx="3508333" cy="11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36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714 εκ. €</a:t>
            </a:r>
          </a:p>
        </p:txBody>
      </p:sp>
      <p:sp>
        <p:nvSpPr>
          <p:cNvPr id="607" name="PolproKpi1Bg"/>
          <p:cNvSpPr/>
          <p:nvPr/>
        </p:nvSpPr>
        <p:spPr>
          <a:xfrm>
            <a:off x="4858333" y="2400000"/>
            <a:ext cx="3508333" cy="2700000"/>
          </a:xfrm>
          <a:prstGeom prst="rect">
            <a:avLst/>
          </a:prstGeom>
          <a:solidFill>
            <a:srgbClr val="F7F9FB"/>
          </a:solidFill>
          <a:ln w="6350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608" name="PolproKpi1Bar"/>
          <p:cNvSpPr/>
          <p:nvPr/>
        </p:nvSpPr>
        <p:spPr>
          <a:xfrm>
            <a:off x="4858333" y="2400000"/>
            <a:ext cx="3508333" cy="100000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609" name="PolproKpi1Lbl"/>
          <p:cNvSpPr txBox="1"/>
          <p:nvPr/>
        </p:nvSpPr>
        <p:spPr>
          <a:xfrm>
            <a:off x="5008333" y="2600000"/>
            <a:ext cx="3208333" cy="7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5000"/>
              </a:lnSpc>
            </a:pPr>
            <a:r>
              <a:rPr lang="el-GR" sz="1800" b="1" dirty="0">
                <a:solidFill>
                  <a:srgbClr val="595959"/>
                </a:solidFill>
                <a:latin typeface="Calibri"/>
                <a:ea typeface="Calibri"/>
                <a:cs typeface="Calibri"/>
              </a:rPr>
              <a:t>Ενωσ. Χρημ/τηση</a:t>
            </a:r>
          </a:p>
        </p:txBody>
      </p:sp>
      <p:sp>
        <p:nvSpPr>
          <p:cNvPr id="610" name="PolproKpi1Val"/>
          <p:cNvSpPr txBox="1"/>
          <p:nvPr/>
        </p:nvSpPr>
        <p:spPr>
          <a:xfrm>
            <a:off x="4858333" y="3300000"/>
            <a:ext cx="3508333" cy="11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36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570 εκ. €</a:t>
            </a:r>
          </a:p>
        </p:txBody>
      </p:sp>
      <p:sp>
        <p:nvSpPr>
          <p:cNvPr id="611" name="PolproKpi2Bg"/>
          <p:cNvSpPr/>
          <p:nvPr/>
        </p:nvSpPr>
        <p:spPr>
          <a:xfrm>
            <a:off x="8516666" y="2400000"/>
            <a:ext cx="3508333" cy="2700000"/>
          </a:xfrm>
          <a:prstGeom prst="rect">
            <a:avLst/>
          </a:prstGeom>
          <a:solidFill>
            <a:srgbClr val="F7F9FB"/>
          </a:solidFill>
          <a:ln w="6350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612" name="PolproKpi2Bar"/>
          <p:cNvSpPr/>
          <p:nvPr/>
        </p:nvSpPr>
        <p:spPr>
          <a:xfrm>
            <a:off x="8516666" y="2400000"/>
            <a:ext cx="3508333" cy="100000"/>
          </a:xfrm>
          <a:prstGeom prst="rect">
            <a:avLst/>
          </a:prstGeom>
          <a:solidFill>
            <a:srgbClr val="29B2D6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613" name="PolproKpi2Lbl"/>
          <p:cNvSpPr txBox="1"/>
          <p:nvPr/>
        </p:nvSpPr>
        <p:spPr>
          <a:xfrm>
            <a:off x="8666666" y="2600000"/>
            <a:ext cx="3208333" cy="7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5000"/>
              </a:lnSpc>
            </a:pPr>
            <a:r>
              <a:rPr lang="el-GR" sz="1800" b="1" dirty="0">
                <a:solidFill>
                  <a:srgbClr val="595959"/>
                </a:solidFill>
                <a:latin typeface="Calibri"/>
                <a:ea typeface="Calibri"/>
                <a:cs typeface="Calibri"/>
              </a:rPr>
              <a:t>Προσκλήσεις</a:t>
            </a:r>
          </a:p>
        </p:txBody>
      </p:sp>
      <p:sp>
        <p:nvSpPr>
          <p:cNvPr id="614" name="PolproKpi2Val"/>
          <p:cNvSpPr txBox="1"/>
          <p:nvPr/>
        </p:nvSpPr>
        <p:spPr>
          <a:xfrm>
            <a:off x="8516666" y="3300000"/>
            <a:ext cx="3508333" cy="11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rgbClr val="003B6F"/>
                </a:solidFill>
                <a:latin typeface="Calibri"/>
                <a:cs typeface="Calibri"/>
              </a:rPr>
              <a:t>690</a:t>
            </a:r>
            <a:r>
              <a:rPr lang="el-GR" sz="3600" b="1" dirty="0">
                <a:solidFill>
                  <a:srgbClr val="003B6F"/>
                </a:solidFill>
                <a:latin typeface="Calibri"/>
                <a:cs typeface="Calibri"/>
              </a:rPr>
              <a:t> εκ</a:t>
            </a:r>
            <a:r>
              <a:rPr lang="el-GR" sz="36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. €</a:t>
            </a:r>
          </a:p>
        </p:txBody>
      </p:sp>
      <p:sp>
        <p:nvSpPr>
          <p:cNvPr id="615" name="PolproKpi2Pct"/>
          <p:cNvSpPr txBox="1"/>
          <p:nvPr/>
        </p:nvSpPr>
        <p:spPr>
          <a:xfrm>
            <a:off x="8516666" y="4450000"/>
            <a:ext cx="3508333" cy="5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300" b="1" dirty="0">
                <a:solidFill>
                  <a:srgbClr val="29B2D6"/>
                </a:solidFill>
                <a:latin typeface="Calibri"/>
                <a:cs typeface="Calibri"/>
              </a:rPr>
              <a:t>97</a:t>
            </a:r>
            <a:r>
              <a:rPr lang="el-GR" sz="2300" b="1" dirty="0">
                <a:solidFill>
                  <a:srgbClr val="29B2D6"/>
                </a:solidFill>
                <a:latin typeface="Calibri"/>
                <a:ea typeface="Calibri"/>
                <a:cs typeface="Calibri"/>
              </a:rPr>
              <a:t>%</a:t>
            </a:r>
          </a:p>
        </p:txBody>
      </p:sp>
      <p:sp>
        <p:nvSpPr>
          <p:cNvPr id="616" name="PolproKpi3Bg"/>
          <p:cNvSpPr/>
          <p:nvPr/>
        </p:nvSpPr>
        <p:spPr>
          <a:xfrm>
            <a:off x="12174999" y="2400000"/>
            <a:ext cx="3508333" cy="2700000"/>
          </a:xfrm>
          <a:prstGeom prst="rect">
            <a:avLst/>
          </a:prstGeom>
          <a:solidFill>
            <a:srgbClr val="F7F9FB"/>
          </a:solidFill>
          <a:ln w="6350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617" name="PolproKpi3Bar"/>
          <p:cNvSpPr/>
          <p:nvPr/>
        </p:nvSpPr>
        <p:spPr>
          <a:xfrm>
            <a:off x="12174999" y="2400000"/>
            <a:ext cx="3508333" cy="100000"/>
          </a:xfrm>
          <a:prstGeom prst="rect">
            <a:avLst/>
          </a:prstGeom>
          <a:solidFill>
            <a:srgbClr val="29B2D6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618" name="PolproKpi3Lbl"/>
          <p:cNvSpPr txBox="1"/>
          <p:nvPr/>
        </p:nvSpPr>
        <p:spPr>
          <a:xfrm>
            <a:off x="12324999" y="2600000"/>
            <a:ext cx="3208333" cy="7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5000"/>
              </a:lnSpc>
            </a:pPr>
            <a:r>
              <a:rPr lang="el-GR" sz="1800" b="1" dirty="0">
                <a:solidFill>
                  <a:srgbClr val="595959"/>
                </a:solidFill>
                <a:latin typeface="Calibri"/>
                <a:ea typeface="Calibri"/>
                <a:cs typeface="Calibri"/>
              </a:rPr>
              <a:t>Εντάξεις</a:t>
            </a:r>
          </a:p>
        </p:txBody>
      </p:sp>
      <p:sp>
        <p:nvSpPr>
          <p:cNvPr id="619" name="PolproKpi3Val"/>
          <p:cNvSpPr txBox="1"/>
          <p:nvPr/>
        </p:nvSpPr>
        <p:spPr>
          <a:xfrm>
            <a:off x="12174999" y="3300000"/>
            <a:ext cx="3508333" cy="11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36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660 εκ. €</a:t>
            </a:r>
          </a:p>
        </p:txBody>
      </p:sp>
      <p:sp>
        <p:nvSpPr>
          <p:cNvPr id="620" name="PolproKpi3Pct"/>
          <p:cNvSpPr txBox="1"/>
          <p:nvPr/>
        </p:nvSpPr>
        <p:spPr>
          <a:xfrm>
            <a:off x="12174999" y="4450000"/>
            <a:ext cx="3508333" cy="5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2300" b="1" dirty="0">
                <a:solidFill>
                  <a:srgbClr val="29B2D6"/>
                </a:solidFill>
                <a:latin typeface="Calibri"/>
                <a:ea typeface="Calibri"/>
                <a:cs typeface="Calibri"/>
              </a:rPr>
              <a:t>93%</a:t>
            </a:r>
          </a:p>
        </p:txBody>
      </p:sp>
      <p:sp>
        <p:nvSpPr>
          <p:cNvPr id="621" name="PolproKpi4Bg"/>
          <p:cNvSpPr/>
          <p:nvPr/>
        </p:nvSpPr>
        <p:spPr>
          <a:xfrm>
            <a:off x="15833332" y="2400000"/>
            <a:ext cx="3508333" cy="2700000"/>
          </a:xfrm>
          <a:prstGeom prst="rect">
            <a:avLst/>
          </a:prstGeom>
          <a:solidFill>
            <a:srgbClr val="F7F9FB"/>
          </a:solidFill>
          <a:ln w="6350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622" name="PolproKpi4Bar"/>
          <p:cNvSpPr/>
          <p:nvPr/>
        </p:nvSpPr>
        <p:spPr>
          <a:xfrm>
            <a:off x="15833332" y="2400000"/>
            <a:ext cx="3508333" cy="100000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623" name="PolproKpi4Lbl"/>
          <p:cNvSpPr txBox="1"/>
          <p:nvPr/>
        </p:nvSpPr>
        <p:spPr>
          <a:xfrm>
            <a:off x="15983332" y="2600000"/>
            <a:ext cx="3208333" cy="7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5000"/>
              </a:lnSpc>
            </a:pPr>
            <a:r>
              <a:rPr lang="el-GR" sz="1800" b="1" dirty="0">
                <a:solidFill>
                  <a:srgbClr val="595959"/>
                </a:solidFill>
                <a:latin typeface="Calibri"/>
                <a:ea typeface="Calibri"/>
                <a:cs typeface="Calibri"/>
              </a:rPr>
              <a:t>Νομ. Δεσμεύσεις</a:t>
            </a:r>
          </a:p>
        </p:txBody>
      </p:sp>
      <p:sp>
        <p:nvSpPr>
          <p:cNvPr id="624" name="PolproKpi4Val"/>
          <p:cNvSpPr txBox="1"/>
          <p:nvPr/>
        </p:nvSpPr>
        <p:spPr>
          <a:xfrm>
            <a:off x="15833332" y="3300000"/>
            <a:ext cx="3508333" cy="11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36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512 εκ. €</a:t>
            </a:r>
          </a:p>
        </p:txBody>
      </p:sp>
      <p:sp>
        <p:nvSpPr>
          <p:cNvPr id="625" name="PolproKpi4Pct"/>
          <p:cNvSpPr txBox="1"/>
          <p:nvPr/>
        </p:nvSpPr>
        <p:spPr>
          <a:xfrm>
            <a:off x="15833332" y="4450000"/>
            <a:ext cx="3508333" cy="5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2300" b="1" dirty="0">
                <a:solidFill>
                  <a:srgbClr val="95C11F"/>
                </a:solidFill>
                <a:latin typeface="Calibri"/>
                <a:ea typeface="Calibri"/>
                <a:cs typeface="Calibri"/>
              </a:rPr>
              <a:t>72%</a:t>
            </a:r>
          </a:p>
        </p:txBody>
      </p:sp>
      <p:sp>
        <p:nvSpPr>
          <p:cNvPr id="626" name="PolproKpi5Bg"/>
          <p:cNvSpPr/>
          <p:nvPr/>
        </p:nvSpPr>
        <p:spPr>
          <a:xfrm>
            <a:off x="19491665" y="2400000"/>
            <a:ext cx="3508333" cy="2700000"/>
          </a:xfrm>
          <a:prstGeom prst="rect">
            <a:avLst/>
          </a:prstGeom>
          <a:solidFill>
            <a:srgbClr val="F7F9FB"/>
          </a:solidFill>
          <a:ln w="6350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627" name="PolproKpi5Bar"/>
          <p:cNvSpPr/>
          <p:nvPr/>
        </p:nvSpPr>
        <p:spPr>
          <a:xfrm>
            <a:off x="19491665" y="2400000"/>
            <a:ext cx="3508333" cy="100000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628" name="PolproKpi5Lbl"/>
          <p:cNvSpPr txBox="1"/>
          <p:nvPr/>
        </p:nvSpPr>
        <p:spPr>
          <a:xfrm>
            <a:off x="19641665" y="2600000"/>
            <a:ext cx="3208333" cy="7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5000"/>
              </a:lnSpc>
            </a:pPr>
            <a:r>
              <a:rPr lang="el-GR" sz="1800" b="1" dirty="0">
                <a:solidFill>
                  <a:srgbClr val="595959"/>
                </a:solidFill>
                <a:latin typeface="Calibri"/>
                <a:ea typeface="Calibri"/>
                <a:cs typeface="Calibri"/>
              </a:rPr>
              <a:t>Δαπάνες</a:t>
            </a:r>
          </a:p>
        </p:txBody>
      </p:sp>
      <p:sp>
        <p:nvSpPr>
          <p:cNvPr id="629" name="PolproKpi5Val"/>
          <p:cNvSpPr txBox="1"/>
          <p:nvPr/>
        </p:nvSpPr>
        <p:spPr>
          <a:xfrm>
            <a:off x="19491665" y="3300000"/>
            <a:ext cx="3508333" cy="11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36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122 εκ. €</a:t>
            </a:r>
          </a:p>
        </p:txBody>
      </p:sp>
      <p:sp>
        <p:nvSpPr>
          <p:cNvPr id="630" name="PolproKpi5Pct"/>
          <p:cNvSpPr txBox="1"/>
          <p:nvPr/>
        </p:nvSpPr>
        <p:spPr>
          <a:xfrm>
            <a:off x="19491665" y="4450000"/>
            <a:ext cx="3508333" cy="5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2300" b="1" dirty="0">
                <a:solidFill>
                  <a:srgbClr val="95C11F"/>
                </a:solidFill>
                <a:latin typeface="Calibri"/>
                <a:ea typeface="Calibri"/>
                <a:cs typeface="Calibri"/>
              </a:rPr>
              <a:t>17%</a:t>
            </a:r>
          </a:p>
        </p:txBody>
      </p:sp>
      <p:sp>
        <p:nvSpPr>
          <p:cNvPr id="631" name="PolproProjHeader"/>
          <p:cNvSpPr txBox="1"/>
          <p:nvPr/>
        </p:nvSpPr>
        <p:spPr>
          <a:xfrm>
            <a:off x="1200000" y="5500000"/>
            <a:ext cx="21800000" cy="5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2200" b="1" dirty="0">
                <a:solidFill>
                  <a:srgbClr val="29B2D6"/>
                </a:solidFill>
                <a:latin typeface="Calibri"/>
                <a:ea typeface="Calibri"/>
                <a:cs typeface="Calibri"/>
              </a:rPr>
              <a:t>ΕΜΒΛΗΜΑΤΙΚΕΣ ΔΡΑΣΕΙΣ / ΕΡΓΑ</a:t>
            </a:r>
          </a:p>
        </p:txBody>
      </p:sp>
      <p:sp>
        <p:nvSpPr>
          <p:cNvPr id="632" name="PolproProj0Bg"/>
          <p:cNvSpPr/>
          <p:nvPr/>
        </p:nvSpPr>
        <p:spPr>
          <a:xfrm>
            <a:off x="1200000" y="6100000"/>
            <a:ext cx="10775000" cy="3075000"/>
          </a:xfrm>
          <a:prstGeom prst="rect">
            <a:avLst/>
          </a:prstGeom>
          <a:solidFill>
            <a:srgbClr val="FFFFFF"/>
          </a:solidFill>
          <a:ln w="6350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633" name="PolproProj0Bar"/>
          <p:cNvSpPr/>
          <p:nvPr/>
        </p:nvSpPr>
        <p:spPr>
          <a:xfrm>
            <a:off x="1200000" y="6100000"/>
            <a:ext cx="150000" cy="3075000"/>
          </a:xfrm>
          <a:prstGeom prst="rect">
            <a:avLst/>
          </a:prstGeom>
          <a:solidFill>
            <a:srgbClr val="29B2D6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634" name="PolproProj0NumBg"/>
          <p:cNvSpPr/>
          <p:nvPr/>
        </p:nvSpPr>
        <p:spPr>
          <a:xfrm>
            <a:off x="1550000" y="6450000"/>
            <a:ext cx="700000" cy="700000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635" name="PolproProj0Num"/>
          <p:cNvSpPr txBox="1"/>
          <p:nvPr/>
        </p:nvSpPr>
        <p:spPr>
          <a:xfrm>
            <a:off x="1550000" y="6500000"/>
            <a:ext cx="700000" cy="62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01</a:t>
            </a:r>
          </a:p>
        </p:txBody>
      </p:sp>
      <p:sp>
        <p:nvSpPr>
          <p:cNvPr id="636" name="PolproProj0Title"/>
          <p:cNvSpPr txBox="1"/>
          <p:nvPr/>
        </p:nvSpPr>
        <p:spPr>
          <a:xfrm>
            <a:off x="2600000" y="6400000"/>
            <a:ext cx="9025000" cy="11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5000"/>
              </a:lnSpc>
            </a:pPr>
            <a:r>
              <a:rPr lang="el-GR" sz="22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Πυροσβεστικό Αεροσκάφος DHC-515</a:t>
            </a:r>
          </a:p>
        </p:txBody>
      </p:sp>
      <p:sp>
        <p:nvSpPr>
          <p:cNvPr id="637" name="PolproProj0Desc"/>
          <p:cNvSpPr txBox="1"/>
          <p:nvPr/>
        </p:nvSpPr>
        <p:spPr>
          <a:xfrm>
            <a:off x="2600000" y="7500000"/>
            <a:ext cx="9025000" cy="975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pPr algn="l">
              <a:lnSpc>
                <a:spcPct val="110000"/>
              </a:lnSpc>
            </a:pPr>
            <a:r>
              <a:rPr lang="el-GR" sz="20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Προμήθεια νέου α/φ πυρόσβεσης με εκπαίδευση </a:t>
            </a:r>
            <a:r>
              <a:rPr lang="el-GR" sz="2000" dirty="0">
                <a:solidFill>
                  <a:srgbClr val="595959"/>
                </a:solidFill>
                <a:latin typeface="Calibri Light"/>
                <a:cs typeface="Calibri Light"/>
              </a:rPr>
              <a:t>&amp; εξοπλισμό υποστήριξης · αυξημένη ικανότητα μεταφοράς ωφέλιμου φορτίου, μεγαλύτερη αυτονομία, σύγχρονα συστήματα αεροναυτιλίας</a:t>
            </a:r>
          </a:p>
        </p:txBody>
      </p:sp>
      <p:sp>
        <p:nvSpPr>
          <p:cNvPr id="638" name="PolproProj0Cost"/>
          <p:cNvSpPr txBox="1"/>
          <p:nvPr/>
        </p:nvSpPr>
        <p:spPr>
          <a:xfrm>
            <a:off x="2600000" y="8575000"/>
            <a:ext cx="9025000" cy="45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2200" b="1" dirty="0">
                <a:solidFill>
                  <a:srgbClr val="95C11F"/>
                </a:solidFill>
                <a:latin typeface="Calibri"/>
                <a:ea typeface="Calibri"/>
                <a:cs typeface="Calibri"/>
              </a:rPr>
              <a:t>π/υ 53,1 εκ. €</a:t>
            </a:r>
          </a:p>
        </p:txBody>
      </p:sp>
      <p:sp>
        <p:nvSpPr>
          <p:cNvPr id="639" name="PolproProj1Bg"/>
          <p:cNvSpPr/>
          <p:nvPr/>
        </p:nvSpPr>
        <p:spPr>
          <a:xfrm>
            <a:off x="12225000" y="6100000"/>
            <a:ext cx="10775000" cy="3075000"/>
          </a:xfrm>
          <a:prstGeom prst="rect">
            <a:avLst/>
          </a:prstGeom>
          <a:solidFill>
            <a:srgbClr val="FFFFFF"/>
          </a:solidFill>
          <a:ln w="6350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640" name="PolproProj1Bar"/>
          <p:cNvSpPr/>
          <p:nvPr/>
        </p:nvSpPr>
        <p:spPr>
          <a:xfrm>
            <a:off x="12225000" y="6100000"/>
            <a:ext cx="150000" cy="3075000"/>
          </a:xfrm>
          <a:prstGeom prst="rect">
            <a:avLst/>
          </a:prstGeom>
          <a:solidFill>
            <a:srgbClr val="29B2D6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641" name="PolproProj1NumBg"/>
          <p:cNvSpPr/>
          <p:nvPr/>
        </p:nvSpPr>
        <p:spPr>
          <a:xfrm>
            <a:off x="12575000" y="6450000"/>
            <a:ext cx="700000" cy="700000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642" name="PolproProj1Num"/>
          <p:cNvSpPr txBox="1"/>
          <p:nvPr/>
        </p:nvSpPr>
        <p:spPr>
          <a:xfrm>
            <a:off x="12575000" y="6500000"/>
            <a:ext cx="700000" cy="62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02</a:t>
            </a:r>
          </a:p>
        </p:txBody>
      </p:sp>
      <p:sp>
        <p:nvSpPr>
          <p:cNvPr id="643" name="PolproProj1Title"/>
          <p:cNvSpPr txBox="1"/>
          <p:nvPr/>
        </p:nvSpPr>
        <p:spPr>
          <a:xfrm>
            <a:off x="13625000" y="6400000"/>
            <a:ext cx="9025000" cy="11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5000"/>
              </a:lnSpc>
            </a:pPr>
            <a:r>
              <a:rPr lang="el-GR" sz="22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Εθνικό Σύστημα </a:t>
            </a:r>
            <a:r>
              <a:rPr lang="el-GR" sz="2200" b="1" dirty="0">
                <a:solidFill>
                  <a:srgbClr val="003B6F"/>
                </a:solidFill>
                <a:latin typeface="Calibri"/>
                <a:cs typeface="Calibri"/>
              </a:rPr>
              <a:t>Διαχείρισης Κρίσεων και Εθνική Βάση Δεδομένων (ΟΠΣ)</a:t>
            </a:r>
          </a:p>
        </p:txBody>
      </p:sp>
      <p:sp>
        <p:nvSpPr>
          <p:cNvPr id="644" name="PolproProj1Desc"/>
          <p:cNvSpPr txBox="1"/>
          <p:nvPr/>
        </p:nvSpPr>
        <p:spPr>
          <a:xfrm>
            <a:off x="13625000" y="7500000"/>
            <a:ext cx="9025000" cy="975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10000"/>
              </a:lnSpc>
            </a:pPr>
            <a:r>
              <a:rPr lang="el-GR" sz="2000" dirty="0">
                <a:solidFill>
                  <a:srgbClr val="595959"/>
                </a:solidFill>
                <a:latin typeface="Calibri Light"/>
                <a:cs typeface="Calibri Light"/>
              </a:rPr>
              <a:t>Τμήμα του Ολοκληρωμένου </a:t>
            </a:r>
            <a:r>
              <a:rPr lang="el-GR" sz="20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Πληροφοριακού Συστήματος · χάρτες κινδύνου, πλατφόρμες πρόβλεψης, έγκαιρη προειδοποίηση</a:t>
            </a:r>
          </a:p>
        </p:txBody>
      </p:sp>
      <p:sp>
        <p:nvSpPr>
          <p:cNvPr id="645" name="PolproProj1Cost"/>
          <p:cNvSpPr txBox="1"/>
          <p:nvPr/>
        </p:nvSpPr>
        <p:spPr>
          <a:xfrm>
            <a:off x="13625000" y="8575000"/>
            <a:ext cx="9025000" cy="45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2200" b="1" dirty="0">
                <a:solidFill>
                  <a:srgbClr val="95C11F"/>
                </a:solidFill>
                <a:latin typeface="Calibri"/>
                <a:ea typeface="Calibri"/>
                <a:cs typeface="Calibri"/>
              </a:rPr>
              <a:t>π/υ 20,9 εκ .€</a:t>
            </a:r>
          </a:p>
        </p:txBody>
      </p:sp>
      <p:sp>
        <p:nvSpPr>
          <p:cNvPr id="646" name="PolproProj2Bg"/>
          <p:cNvSpPr/>
          <p:nvPr/>
        </p:nvSpPr>
        <p:spPr>
          <a:xfrm>
            <a:off x="1200000" y="9425000"/>
            <a:ext cx="10775000" cy="3075000"/>
          </a:xfrm>
          <a:prstGeom prst="rect">
            <a:avLst/>
          </a:prstGeom>
          <a:solidFill>
            <a:srgbClr val="FFFFFF"/>
          </a:solidFill>
          <a:ln w="6350">
            <a:solidFill>
              <a:srgbClr val="E7E7E7"/>
            </a:solidFill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647" name="PolproProj2Bar"/>
          <p:cNvSpPr/>
          <p:nvPr/>
        </p:nvSpPr>
        <p:spPr>
          <a:xfrm>
            <a:off x="1200000" y="9425000"/>
            <a:ext cx="150000" cy="3075000"/>
          </a:xfrm>
          <a:prstGeom prst="rect">
            <a:avLst/>
          </a:prstGeom>
          <a:solidFill>
            <a:srgbClr val="29B2D6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648" name="PolproProj2NumBg"/>
          <p:cNvSpPr/>
          <p:nvPr/>
        </p:nvSpPr>
        <p:spPr>
          <a:xfrm>
            <a:off x="1550000" y="9775000"/>
            <a:ext cx="700000" cy="700000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649" name="PolproProj2Num"/>
          <p:cNvSpPr txBox="1"/>
          <p:nvPr/>
        </p:nvSpPr>
        <p:spPr>
          <a:xfrm>
            <a:off x="1550000" y="9825000"/>
            <a:ext cx="700000" cy="62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03</a:t>
            </a:r>
          </a:p>
        </p:txBody>
      </p:sp>
      <p:sp>
        <p:nvSpPr>
          <p:cNvPr id="650" name="PolproProj2Title"/>
          <p:cNvSpPr txBox="1"/>
          <p:nvPr/>
        </p:nvSpPr>
        <p:spPr>
          <a:xfrm>
            <a:off x="2600000" y="9725000"/>
            <a:ext cx="9025000" cy="11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5000"/>
              </a:lnSpc>
            </a:pPr>
            <a:r>
              <a:rPr lang="el-GR" sz="22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Ειδικά Μέσα Περιπολίας &amp; Απομάκρυνσης Πολιτών</a:t>
            </a:r>
          </a:p>
        </p:txBody>
      </p:sp>
      <p:sp>
        <p:nvSpPr>
          <p:cNvPr id="651" name="PolproProj2Desc"/>
          <p:cNvSpPr txBox="1"/>
          <p:nvPr/>
        </p:nvSpPr>
        <p:spPr>
          <a:xfrm>
            <a:off x="2600000" y="10825000"/>
            <a:ext cx="9025000" cy="975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10000"/>
              </a:lnSpc>
            </a:pPr>
            <a:r>
              <a:rPr lang="el-GR" sz="20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548 οχήματα (μοτοσυκλέτες, pick-up, SUV, λεωφορεία) για ΕΛ.</a:t>
            </a:r>
            <a:r>
              <a:rPr lang="el-GR" sz="2000" dirty="0">
                <a:solidFill>
                  <a:srgbClr val="595959"/>
                </a:solidFill>
                <a:latin typeface="Calibri Light"/>
                <a:cs typeface="Calibri Light"/>
              </a:rPr>
              <a:t>ΑΣ. &amp; Λιμενικό Σώμα – Ελληνική Ακτοφυλακή</a:t>
            </a:r>
          </a:p>
        </p:txBody>
      </p:sp>
      <p:sp>
        <p:nvSpPr>
          <p:cNvPr id="652" name="PolproProj2Cost"/>
          <p:cNvSpPr txBox="1"/>
          <p:nvPr/>
        </p:nvSpPr>
        <p:spPr>
          <a:xfrm>
            <a:off x="2600000" y="11900000"/>
            <a:ext cx="9025000" cy="45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2200" b="1" dirty="0">
                <a:solidFill>
                  <a:srgbClr val="95C11F"/>
                </a:solidFill>
                <a:latin typeface="Calibri"/>
                <a:ea typeface="Calibri"/>
                <a:cs typeface="Calibri"/>
              </a:rPr>
              <a:t>π/υ 28,6 εκ. €</a:t>
            </a:r>
          </a:p>
        </p:txBody>
      </p:sp>
      <p:sp>
        <p:nvSpPr>
          <p:cNvPr id="653" name="PolproProj3Bg"/>
          <p:cNvSpPr/>
          <p:nvPr/>
        </p:nvSpPr>
        <p:spPr>
          <a:xfrm>
            <a:off x="12225000" y="9425000"/>
            <a:ext cx="10775000" cy="30750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654" name="PolproProj3Bar"/>
          <p:cNvSpPr/>
          <p:nvPr/>
        </p:nvSpPr>
        <p:spPr>
          <a:xfrm>
            <a:off x="12225000" y="9425000"/>
            <a:ext cx="150000" cy="3075000"/>
          </a:xfrm>
          <a:prstGeom prst="rect">
            <a:avLst/>
          </a:prstGeom>
          <a:solidFill>
            <a:srgbClr val="29B2D6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655" name="PolproProj3NumBg"/>
          <p:cNvSpPr/>
          <p:nvPr/>
        </p:nvSpPr>
        <p:spPr>
          <a:xfrm>
            <a:off x="12575000" y="9775000"/>
            <a:ext cx="700000" cy="700000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txBody>
          <a:bodyPr wrap="square" rtlCol="0" anchor="ctr"/>
          <a:lstStyle/>
          <a:p>
            <a:endParaRPr lang="el-GR"/>
          </a:p>
        </p:txBody>
      </p:sp>
      <p:sp>
        <p:nvSpPr>
          <p:cNvPr id="656" name="PolproProj3Num"/>
          <p:cNvSpPr txBox="1"/>
          <p:nvPr/>
        </p:nvSpPr>
        <p:spPr>
          <a:xfrm>
            <a:off x="12575000" y="9825000"/>
            <a:ext cx="700000" cy="62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04</a:t>
            </a:r>
          </a:p>
        </p:txBody>
      </p:sp>
      <p:sp>
        <p:nvSpPr>
          <p:cNvPr id="657" name="PolproProj3Title"/>
          <p:cNvSpPr txBox="1"/>
          <p:nvPr/>
        </p:nvSpPr>
        <p:spPr>
          <a:xfrm>
            <a:off x="13625000" y="9725000"/>
            <a:ext cx="9025000" cy="11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5000"/>
              </a:lnSpc>
            </a:pPr>
            <a:r>
              <a:rPr lang="el-GR" sz="2200" b="1" dirty="0">
                <a:solidFill>
                  <a:srgbClr val="003B6F"/>
                </a:solidFill>
                <a:latin typeface="Calibri"/>
                <a:ea typeface="Calibri"/>
                <a:cs typeface="Calibri"/>
              </a:rPr>
              <a:t>Ψηφιακή Πλατφόρμα </a:t>
            </a:r>
            <a:r>
              <a:rPr lang="el-GR" sz="2200" b="1" dirty="0">
                <a:solidFill>
                  <a:srgbClr val="003B6F"/>
                </a:solidFill>
                <a:latin typeface="Calibri"/>
                <a:cs typeface="Calibri"/>
              </a:rPr>
              <a:t>Εκπαίδευσης ΕΜΔΚΑΚ και πληθυσμού</a:t>
            </a:r>
          </a:p>
        </p:txBody>
      </p:sp>
      <p:sp>
        <p:nvSpPr>
          <p:cNvPr id="658" name="PolproProj3Desc"/>
          <p:cNvSpPr txBox="1"/>
          <p:nvPr/>
        </p:nvSpPr>
        <p:spPr>
          <a:xfrm>
            <a:off x="13625000" y="10825000"/>
            <a:ext cx="9025000" cy="975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10000"/>
              </a:lnSpc>
            </a:pPr>
            <a:r>
              <a:rPr lang="el-GR" sz="200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Εκπαίδευση προσωπικού Εθνικού Μηχανισμού &amp; πολιτών · σύγχρονη/ασύγχρονη </a:t>
            </a:r>
            <a:r>
              <a:rPr lang="el-GR" sz="2000" dirty="0">
                <a:solidFill>
                  <a:srgbClr val="595959"/>
                </a:solidFill>
                <a:latin typeface="Calibri Light"/>
                <a:cs typeface="Calibri Light"/>
              </a:rPr>
              <a:t>μάθηση μέσω ψηφιακών εκπαιδευτικών προγραμμάτων</a:t>
            </a:r>
          </a:p>
        </p:txBody>
      </p:sp>
      <p:sp>
        <p:nvSpPr>
          <p:cNvPr id="659" name="PolproProj3Cost"/>
          <p:cNvSpPr txBox="1"/>
          <p:nvPr/>
        </p:nvSpPr>
        <p:spPr>
          <a:xfrm>
            <a:off x="13625000" y="11900000"/>
            <a:ext cx="9025000" cy="45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2200" b="1" dirty="0">
                <a:solidFill>
                  <a:srgbClr val="95C11F"/>
                </a:solidFill>
                <a:latin typeface="Calibri"/>
                <a:ea typeface="Calibri"/>
                <a:cs typeface="Calibri"/>
              </a:rPr>
              <a:t>π/υ 19,1 εκ .€</a:t>
            </a:r>
          </a:p>
        </p:txBody>
      </p:sp>
      <p:sp>
        <p:nvSpPr>
          <p:cNvPr id="9990" name="DateFooter"/>
          <p:cNvSpPr txBox="1"/>
          <p:nvPr/>
        </p:nvSpPr>
        <p:spPr>
          <a:xfrm>
            <a:off x="18500000" y="13100000"/>
            <a:ext cx="5000000" cy="40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l-GR" sz="1500" b="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</a:rPr>
              <a:t>Στοιχεία ΟΠΣ: 17/04/2026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ΣΙΑΔΗΜΑΣ ΠΑΡΟΥΣΙΑΣΗ" id="{A09A6F1B-CA6B-3148-B9A8-E65570B56AA4}" vid="{613374B6-F009-A74F-A1B4-B3EF82F510AE}"/>
    </a:ext>
  </a:extLst>
</a:theme>
</file>

<file path=ppt/theme/theme2.xml><?xml version="1.0" encoding="utf-8"?>
<a:theme xmlns:a="http://schemas.openxmlformats.org/drawingml/2006/main" name="1_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ΣΙΑΔΗΜΑΣ ΠΑΡΟΥΣΙΑΣΗ" id="{A09A6F1B-CA6B-3148-B9A8-E65570B56AA4}" vid="{AE9B0222-CD09-8646-B7E8-AE7EC124B2E8}"/>
    </a:ext>
  </a:extLst>
</a:theme>
</file>

<file path=ppt/theme/theme3.xml><?xml version="1.0" encoding="utf-8"?>
<a:theme xmlns:a="http://schemas.openxmlformats.org/drawingml/2006/main" name="bas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ΣΙΑΔΗΜΑΣ ΠΑΡΟΥΣΙΑΣΗ" id="{A09A6F1B-CA6B-3148-B9A8-E65570B56AA4}" vid="{BA304914-14FC-0B4A-94C4-FD71C853A675}"/>
    </a:ext>
  </a:extLst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Προσαρμοσμένη σχεδίαση</Template>
  <TotalTime>590</TotalTime>
  <Words>1874</Words>
  <Application>Microsoft Macintosh PowerPoint</Application>
  <PresentationFormat>Προσαρμογή</PresentationFormat>
  <Paragraphs>401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Trebuchet MS</vt:lpstr>
      <vt:lpstr>Προσαρμοσμένη σχεδίαση</vt:lpstr>
      <vt:lpstr>1_Προσαρμοσμένη σχεδίαση</vt:lpstr>
      <vt:lpstr>base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ΠΑΠΑΔΗΜΗΤΡΟΠΟΥΛΟΣ ΓΕΩΡΓΙΟΣ</dc:creator>
  <cp:lastModifiedBy>Γεώργιος Παπαδημητρόπουλος</cp:lastModifiedBy>
  <cp:revision>16</cp:revision>
  <cp:lastPrinted>2025-07-07T09:34:39Z</cp:lastPrinted>
  <dcterms:created xsi:type="dcterms:W3CDTF">2026-03-26T10:03:21Z</dcterms:created>
  <dcterms:modified xsi:type="dcterms:W3CDTF">2026-04-19T18:27:14Z</dcterms:modified>
</cp:coreProperties>
</file>